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14"/>
  </p:notesMasterIdLst>
  <p:sldIdLst>
    <p:sldId id="363" r:id="rId2"/>
    <p:sldId id="364" r:id="rId3"/>
    <p:sldId id="295" r:id="rId4"/>
    <p:sldId id="329" r:id="rId5"/>
    <p:sldId id="366" r:id="rId6"/>
    <p:sldId id="368" r:id="rId7"/>
    <p:sldId id="369" r:id="rId8"/>
    <p:sldId id="330" r:id="rId9"/>
    <p:sldId id="362" r:id="rId10"/>
    <p:sldId id="350" r:id="rId11"/>
    <p:sldId id="331" r:id="rId12"/>
    <p:sldId id="37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69" autoAdjust="0"/>
    <p:restoredTop sz="94614" autoAdjust="0"/>
  </p:normalViewPr>
  <p:slideViewPr>
    <p:cSldViewPr snapToGrid="0">
      <p:cViewPr varScale="1">
        <p:scale>
          <a:sx n="107" d="100"/>
          <a:sy n="107" d="100"/>
        </p:scale>
        <p:origin x="154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411C8-CFF0-421B-B8A6-806E749DD99A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3E57B-1CEF-40AC-882F-06224BD96D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790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8CE9B-1EF2-491A-BED9-316BE160393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0479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8CE9B-1EF2-491A-BED9-316BE160393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6935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8CE9B-1EF2-491A-BED9-316BE160393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354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8CE9B-1EF2-491A-BED9-316BE1603939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78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8CE9B-1EF2-491A-BED9-316BE160393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47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8CE9B-1EF2-491A-BED9-316BE160393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222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62B6F-413E-4932-BF32-6AC38C55B694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F5A-7895-4A10-B081-6039682629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84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청소년 여행학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590652AD-5F16-4DDF-B4D0-2A831FB9E52F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2DDA6AA-6134-441F-9BA4-E1A4ADA1FD21}"/>
              </a:ext>
            </a:extLst>
          </p:cNvPr>
          <p:cNvSpPr txBox="1">
            <a:spLocks/>
          </p:cNvSpPr>
          <p:nvPr userDrawn="1"/>
        </p:nvSpPr>
        <p:spPr>
          <a:xfrm>
            <a:off x="485835" y="447374"/>
            <a:ext cx="547343" cy="53825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defRPr>
            </a:lvl1pPr>
          </a:lstStyle>
          <a:p>
            <a:pPr marL="0" algn="l" defTabSz="342900" rtl="0" eaLnBrk="1" latinLnBrk="0" hangingPunct="1"/>
            <a:r>
              <a:rPr lang="en-US" altLang="ko-KR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</a:t>
            </a:r>
            <a:endParaRPr lang="ko-KR" altLang="en-US" sz="2000" kern="1200" spc="-23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00B05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00DCDCF-20D5-4112-A935-CF84502F7869}"/>
              </a:ext>
            </a:extLst>
          </p:cNvPr>
          <p:cNvCxnSpPr>
            <a:cxnSpLocks/>
          </p:cNvCxnSpPr>
          <p:nvPr/>
        </p:nvCxnSpPr>
        <p:spPr>
          <a:xfrm>
            <a:off x="869078" y="895785"/>
            <a:ext cx="827492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AF6775B-F47D-49A2-94B5-AEDEECD01DC5}"/>
              </a:ext>
            </a:extLst>
          </p:cNvPr>
          <p:cNvSpPr/>
          <p:nvPr userDrawn="1"/>
        </p:nvSpPr>
        <p:spPr>
          <a:xfrm>
            <a:off x="-12414" y="-10202"/>
            <a:ext cx="9156413" cy="4571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350" dirty="0"/>
          </a:p>
        </p:txBody>
      </p:sp>
      <p:cxnSp>
        <p:nvCxnSpPr>
          <p:cNvPr id="17" name="직선 연결선 10">
            <a:extLst>
              <a:ext uri="{FF2B5EF4-FFF2-40B4-BE49-F238E27FC236}">
                <a16:creationId xmlns:a16="http://schemas.microsoft.com/office/drawing/2014/main" id="{51EF0B5A-50EB-46C1-8E53-CE1967EADA54}"/>
              </a:ext>
            </a:extLst>
          </p:cNvPr>
          <p:cNvCxnSpPr>
            <a:cxnSpLocks/>
          </p:cNvCxnSpPr>
          <p:nvPr userDrawn="1"/>
        </p:nvCxnSpPr>
        <p:spPr>
          <a:xfrm>
            <a:off x="570851" y="895785"/>
            <a:ext cx="349900" cy="0"/>
          </a:xfrm>
          <a:prstGeom prst="line">
            <a:avLst/>
          </a:prstGeom>
          <a:ln w="381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905BC27-6506-4EE1-932A-EDD16BE8ECF2}"/>
              </a:ext>
            </a:extLst>
          </p:cNvPr>
          <p:cNvSpPr txBox="1"/>
          <p:nvPr userDrawn="1"/>
        </p:nvSpPr>
        <p:spPr>
          <a:xfrm>
            <a:off x="920751" y="511367"/>
            <a:ext cx="176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청소년 여행학교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6A7C610-F0BF-EEBF-7396-431E26A740B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930" y="469715"/>
            <a:ext cx="908170" cy="3006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E24DED-06B7-A697-4650-1620F32337A3}"/>
              </a:ext>
            </a:extLst>
          </p:cNvPr>
          <p:cNvSpPr txBox="1"/>
          <p:nvPr userDrawn="1"/>
        </p:nvSpPr>
        <p:spPr>
          <a:xfrm>
            <a:off x="570850" y="312870"/>
            <a:ext cx="3666853" cy="18466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en-US" altLang="ko-KR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23-24 </a:t>
            </a:r>
            <a:r>
              <a:rPr lang="ko-KR" altLang="en-US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겨울방학 청소년 여행학교</a:t>
            </a:r>
            <a:endParaRPr lang="en-US" altLang="ko-KR" sz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0797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3 여행학교 특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590652AD-5F16-4DDF-B4D0-2A831FB9E52F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2DDA6AA-6134-441F-9BA4-E1A4ADA1FD21}"/>
              </a:ext>
            </a:extLst>
          </p:cNvPr>
          <p:cNvSpPr txBox="1">
            <a:spLocks/>
          </p:cNvSpPr>
          <p:nvPr userDrawn="1"/>
        </p:nvSpPr>
        <p:spPr>
          <a:xfrm>
            <a:off x="485835" y="447374"/>
            <a:ext cx="547343" cy="53825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defRPr>
            </a:lvl1pPr>
          </a:lstStyle>
          <a:p>
            <a:pPr marL="0" algn="l" defTabSz="342900" rtl="0" eaLnBrk="1" latinLnBrk="0" hangingPunct="1"/>
            <a:r>
              <a:rPr lang="en-US" altLang="ko-KR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04</a:t>
            </a:r>
            <a:endParaRPr lang="ko-KR" altLang="en-US" sz="2000" kern="1200" spc="-23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00B05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00DCDCF-20D5-4112-A935-CF84502F7869}"/>
              </a:ext>
            </a:extLst>
          </p:cNvPr>
          <p:cNvCxnSpPr>
            <a:cxnSpLocks/>
          </p:cNvCxnSpPr>
          <p:nvPr/>
        </p:nvCxnSpPr>
        <p:spPr>
          <a:xfrm>
            <a:off x="869078" y="895785"/>
            <a:ext cx="827492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AF6775B-F47D-49A2-94B5-AEDEECD01DC5}"/>
              </a:ext>
            </a:extLst>
          </p:cNvPr>
          <p:cNvSpPr/>
          <p:nvPr userDrawn="1"/>
        </p:nvSpPr>
        <p:spPr>
          <a:xfrm>
            <a:off x="-12414" y="-10202"/>
            <a:ext cx="9156413" cy="4571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350" dirty="0"/>
          </a:p>
        </p:txBody>
      </p:sp>
      <p:cxnSp>
        <p:nvCxnSpPr>
          <p:cNvPr id="17" name="직선 연결선 10">
            <a:extLst>
              <a:ext uri="{FF2B5EF4-FFF2-40B4-BE49-F238E27FC236}">
                <a16:creationId xmlns:a16="http://schemas.microsoft.com/office/drawing/2014/main" id="{51EF0B5A-50EB-46C1-8E53-CE1967EADA54}"/>
              </a:ext>
            </a:extLst>
          </p:cNvPr>
          <p:cNvCxnSpPr>
            <a:cxnSpLocks/>
          </p:cNvCxnSpPr>
          <p:nvPr userDrawn="1"/>
        </p:nvCxnSpPr>
        <p:spPr>
          <a:xfrm>
            <a:off x="570851" y="895785"/>
            <a:ext cx="349900" cy="0"/>
          </a:xfrm>
          <a:prstGeom prst="line">
            <a:avLst/>
          </a:prstGeom>
          <a:ln w="381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905BC27-6506-4EE1-932A-EDD16BE8ECF2}"/>
              </a:ext>
            </a:extLst>
          </p:cNvPr>
          <p:cNvSpPr txBox="1"/>
          <p:nvPr userDrawn="1"/>
        </p:nvSpPr>
        <p:spPr>
          <a:xfrm>
            <a:off x="920751" y="511367"/>
            <a:ext cx="31863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공감만세 청소년 여행학교 특징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6A7C610-F0BF-EEBF-7396-431E26A740B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930" y="469715"/>
            <a:ext cx="908170" cy="3006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E24DED-06B7-A697-4650-1620F32337A3}"/>
              </a:ext>
            </a:extLst>
          </p:cNvPr>
          <p:cNvSpPr txBox="1"/>
          <p:nvPr userDrawn="1"/>
        </p:nvSpPr>
        <p:spPr>
          <a:xfrm>
            <a:off x="570850" y="312870"/>
            <a:ext cx="3666853" cy="18466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en-US" altLang="ko-KR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23-24 </a:t>
            </a:r>
            <a:r>
              <a:rPr lang="ko-KR" altLang="en-US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겨울방학 청소년 여행학교</a:t>
            </a:r>
            <a:endParaRPr lang="en-US" altLang="ko-KR" sz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5763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5 특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590652AD-5F16-4DDF-B4D0-2A831FB9E52F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2DDA6AA-6134-441F-9BA4-E1A4ADA1FD21}"/>
              </a:ext>
            </a:extLst>
          </p:cNvPr>
          <p:cNvSpPr txBox="1">
            <a:spLocks/>
          </p:cNvSpPr>
          <p:nvPr userDrawn="1"/>
        </p:nvSpPr>
        <p:spPr>
          <a:xfrm>
            <a:off x="494461" y="447374"/>
            <a:ext cx="547343" cy="53825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defRPr>
            </a:lvl1pPr>
          </a:lstStyle>
          <a:p>
            <a:pPr marL="0" algn="l" defTabSz="342900" rtl="0" eaLnBrk="1" latinLnBrk="0" hangingPunct="1"/>
            <a:r>
              <a:rPr lang="en-US" altLang="ko-KR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05</a:t>
            </a:r>
            <a:endParaRPr lang="ko-KR" altLang="en-US" sz="2000" kern="1200" spc="-23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00B05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00DCDCF-20D5-4112-A935-CF84502F7869}"/>
              </a:ext>
            </a:extLst>
          </p:cNvPr>
          <p:cNvCxnSpPr>
            <a:cxnSpLocks/>
          </p:cNvCxnSpPr>
          <p:nvPr/>
        </p:nvCxnSpPr>
        <p:spPr>
          <a:xfrm>
            <a:off x="869078" y="895785"/>
            <a:ext cx="827492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AF6775B-F47D-49A2-94B5-AEDEECD01DC5}"/>
              </a:ext>
            </a:extLst>
          </p:cNvPr>
          <p:cNvSpPr/>
          <p:nvPr userDrawn="1"/>
        </p:nvSpPr>
        <p:spPr>
          <a:xfrm>
            <a:off x="-12414" y="-10202"/>
            <a:ext cx="9156413" cy="4571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350" dirty="0"/>
          </a:p>
        </p:txBody>
      </p:sp>
      <p:cxnSp>
        <p:nvCxnSpPr>
          <p:cNvPr id="17" name="직선 연결선 10">
            <a:extLst>
              <a:ext uri="{FF2B5EF4-FFF2-40B4-BE49-F238E27FC236}">
                <a16:creationId xmlns:a16="http://schemas.microsoft.com/office/drawing/2014/main" id="{51EF0B5A-50EB-46C1-8E53-CE1967EADA54}"/>
              </a:ext>
            </a:extLst>
          </p:cNvPr>
          <p:cNvCxnSpPr>
            <a:cxnSpLocks/>
          </p:cNvCxnSpPr>
          <p:nvPr userDrawn="1"/>
        </p:nvCxnSpPr>
        <p:spPr>
          <a:xfrm>
            <a:off x="570851" y="895785"/>
            <a:ext cx="349900" cy="0"/>
          </a:xfrm>
          <a:prstGeom prst="line">
            <a:avLst/>
          </a:prstGeom>
          <a:ln w="381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A118A93-09B3-41D2-838A-21E7B06FDEA1}"/>
              </a:ext>
            </a:extLst>
          </p:cNvPr>
          <p:cNvSpPr txBox="1"/>
          <p:nvPr userDrawn="1"/>
        </p:nvSpPr>
        <p:spPr>
          <a:xfrm>
            <a:off x="920751" y="511367"/>
            <a:ext cx="2338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청소년 여행학교 특전</a:t>
            </a:r>
            <a:r>
              <a:rPr lang="en-US" altLang="ko-KR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!</a:t>
            </a:r>
            <a:endParaRPr lang="ko-KR" altLang="en-US" sz="2000" kern="1200" spc="-23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58E8153-2709-DE25-FAA8-33469409CB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930" y="469715"/>
            <a:ext cx="908170" cy="3006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0B8890-3897-034C-0013-48113519A508}"/>
              </a:ext>
            </a:extLst>
          </p:cNvPr>
          <p:cNvSpPr txBox="1"/>
          <p:nvPr userDrawn="1"/>
        </p:nvSpPr>
        <p:spPr>
          <a:xfrm>
            <a:off x="570850" y="312870"/>
            <a:ext cx="3666853" cy="18466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en-US" altLang="ko-KR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23-24 </a:t>
            </a:r>
            <a:r>
              <a:rPr lang="ko-KR" altLang="en-US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겨울방학 청소년 여행학교</a:t>
            </a:r>
            <a:endParaRPr lang="en-US" altLang="ko-KR" sz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4533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 FAQ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590652AD-5F16-4DDF-B4D0-2A831FB9E52F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2DDA6AA-6134-441F-9BA4-E1A4ADA1FD21}"/>
              </a:ext>
            </a:extLst>
          </p:cNvPr>
          <p:cNvSpPr txBox="1">
            <a:spLocks/>
          </p:cNvSpPr>
          <p:nvPr userDrawn="1"/>
        </p:nvSpPr>
        <p:spPr>
          <a:xfrm>
            <a:off x="494461" y="447374"/>
            <a:ext cx="547343" cy="53825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defRPr>
            </a:lvl1pPr>
          </a:lstStyle>
          <a:p>
            <a:pPr marL="0" algn="l" defTabSz="342900" rtl="0" eaLnBrk="1" latinLnBrk="0" hangingPunct="1"/>
            <a:r>
              <a:rPr lang="en-US" altLang="ko-KR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06</a:t>
            </a:r>
            <a:endParaRPr lang="ko-KR" altLang="en-US" sz="2000" kern="1200" spc="-23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00B05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00DCDCF-20D5-4112-A935-CF84502F7869}"/>
              </a:ext>
            </a:extLst>
          </p:cNvPr>
          <p:cNvCxnSpPr>
            <a:cxnSpLocks/>
          </p:cNvCxnSpPr>
          <p:nvPr/>
        </p:nvCxnSpPr>
        <p:spPr>
          <a:xfrm>
            <a:off x="869078" y="895785"/>
            <a:ext cx="827492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AF6775B-F47D-49A2-94B5-AEDEECD01DC5}"/>
              </a:ext>
            </a:extLst>
          </p:cNvPr>
          <p:cNvSpPr/>
          <p:nvPr userDrawn="1"/>
        </p:nvSpPr>
        <p:spPr>
          <a:xfrm>
            <a:off x="-12414" y="-10202"/>
            <a:ext cx="9156413" cy="4571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350" dirty="0"/>
          </a:p>
        </p:txBody>
      </p:sp>
      <p:cxnSp>
        <p:nvCxnSpPr>
          <p:cNvPr id="17" name="직선 연결선 10">
            <a:extLst>
              <a:ext uri="{FF2B5EF4-FFF2-40B4-BE49-F238E27FC236}">
                <a16:creationId xmlns:a16="http://schemas.microsoft.com/office/drawing/2014/main" id="{51EF0B5A-50EB-46C1-8E53-CE1967EADA54}"/>
              </a:ext>
            </a:extLst>
          </p:cNvPr>
          <p:cNvCxnSpPr>
            <a:cxnSpLocks/>
          </p:cNvCxnSpPr>
          <p:nvPr userDrawn="1"/>
        </p:nvCxnSpPr>
        <p:spPr>
          <a:xfrm>
            <a:off x="570851" y="895785"/>
            <a:ext cx="349900" cy="0"/>
          </a:xfrm>
          <a:prstGeom prst="line">
            <a:avLst/>
          </a:prstGeom>
          <a:ln w="381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A118A93-09B3-41D2-838A-21E7B06FDEA1}"/>
              </a:ext>
            </a:extLst>
          </p:cNvPr>
          <p:cNvSpPr txBox="1"/>
          <p:nvPr userDrawn="1"/>
        </p:nvSpPr>
        <p:spPr>
          <a:xfrm>
            <a:off x="920751" y="511367"/>
            <a:ext cx="706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kern="1200" spc="-23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FAQ</a:t>
            </a:r>
            <a:endParaRPr lang="ko-KR" altLang="en-US" sz="2000" kern="1200" spc="-23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58E8153-2709-DE25-FAA8-33469409CB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930" y="469715"/>
            <a:ext cx="908170" cy="3006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0B8890-3897-034C-0013-48113519A508}"/>
              </a:ext>
            </a:extLst>
          </p:cNvPr>
          <p:cNvSpPr txBox="1"/>
          <p:nvPr userDrawn="1"/>
        </p:nvSpPr>
        <p:spPr>
          <a:xfrm>
            <a:off x="570850" y="312870"/>
            <a:ext cx="3666853" cy="18466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en-US" altLang="ko-KR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23-24 </a:t>
            </a:r>
            <a:r>
              <a:rPr lang="ko-KR" altLang="en-US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겨울방학 청소년 여행학교</a:t>
            </a:r>
            <a:endParaRPr lang="en-US" altLang="ko-KR" sz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8734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2 여행 개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90652AD-5F16-4DDF-B4D0-2A831FB9E52F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2DDA6AA-6134-441F-9BA4-E1A4ADA1FD21}"/>
              </a:ext>
            </a:extLst>
          </p:cNvPr>
          <p:cNvSpPr txBox="1">
            <a:spLocks/>
          </p:cNvSpPr>
          <p:nvPr userDrawn="1"/>
        </p:nvSpPr>
        <p:spPr>
          <a:xfrm>
            <a:off x="477208" y="447372"/>
            <a:ext cx="547343" cy="5382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defRPr>
            </a:lvl1pPr>
          </a:lstStyle>
          <a:p>
            <a:pPr marL="0" algn="l" defTabSz="457200" rtl="0" eaLnBrk="1" latinLnBrk="0" hangingPunct="1"/>
            <a:r>
              <a:rPr lang="en-US" altLang="ko-KR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02</a:t>
            </a:r>
            <a:endParaRPr lang="ko-KR" altLang="en-US" sz="2000" kern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00B05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00DCDCF-20D5-4112-A935-CF84502F7869}"/>
              </a:ext>
            </a:extLst>
          </p:cNvPr>
          <p:cNvCxnSpPr>
            <a:cxnSpLocks/>
          </p:cNvCxnSpPr>
          <p:nvPr/>
        </p:nvCxnSpPr>
        <p:spPr>
          <a:xfrm>
            <a:off x="869077" y="895785"/>
            <a:ext cx="827492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AF6775B-F47D-49A2-94B5-AEDEECD01DC5}"/>
              </a:ext>
            </a:extLst>
          </p:cNvPr>
          <p:cNvSpPr/>
          <p:nvPr userDrawn="1"/>
        </p:nvSpPr>
        <p:spPr>
          <a:xfrm>
            <a:off x="-12414" y="-10202"/>
            <a:ext cx="9156413" cy="4571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cxnSp>
        <p:nvCxnSpPr>
          <p:cNvPr id="17" name="직선 연결선 10">
            <a:extLst>
              <a:ext uri="{FF2B5EF4-FFF2-40B4-BE49-F238E27FC236}">
                <a16:creationId xmlns:a16="http://schemas.microsoft.com/office/drawing/2014/main" id="{51EF0B5A-50EB-46C1-8E53-CE1967EADA54}"/>
              </a:ext>
            </a:extLst>
          </p:cNvPr>
          <p:cNvCxnSpPr>
            <a:cxnSpLocks/>
          </p:cNvCxnSpPr>
          <p:nvPr userDrawn="1"/>
        </p:nvCxnSpPr>
        <p:spPr>
          <a:xfrm>
            <a:off x="570850" y="895785"/>
            <a:ext cx="349900" cy="0"/>
          </a:xfrm>
          <a:prstGeom prst="line">
            <a:avLst/>
          </a:prstGeom>
          <a:ln w="381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681F884-663B-4160-AB8B-7B977CAE3E69}"/>
              </a:ext>
            </a:extLst>
          </p:cNvPr>
          <p:cNvSpPr txBox="1"/>
          <p:nvPr userDrawn="1"/>
        </p:nvSpPr>
        <p:spPr>
          <a:xfrm>
            <a:off x="920750" y="511366"/>
            <a:ext cx="1107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여행 개요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939A751-886B-1649-FE5F-D51FE3EE0E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930" y="469713"/>
            <a:ext cx="908170" cy="3006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067FCE-83C6-D251-A527-A0CA47A5AFEC}"/>
              </a:ext>
            </a:extLst>
          </p:cNvPr>
          <p:cNvSpPr txBox="1"/>
          <p:nvPr userDrawn="1"/>
        </p:nvSpPr>
        <p:spPr>
          <a:xfrm>
            <a:off x="570849" y="312869"/>
            <a:ext cx="3666853" cy="18466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en-US" altLang="ko-KR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23-24 </a:t>
            </a:r>
            <a:r>
              <a:rPr lang="ko-KR" altLang="en-US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겨울방학 청소년 여행학교</a:t>
            </a:r>
            <a:endParaRPr lang="en-US" altLang="ko-KR" sz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9033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3 청소년 여행학교는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90652AD-5F16-4DDF-B4D0-2A831FB9E52F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2DDA6AA-6134-441F-9BA4-E1A4ADA1FD21}"/>
              </a:ext>
            </a:extLst>
          </p:cNvPr>
          <p:cNvSpPr txBox="1">
            <a:spLocks/>
          </p:cNvSpPr>
          <p:nvPr userDrawn="1"/>
        </p:nvSpPr>
        <p:spPr>
          <a:xfrm>
            <a:off x="477208" y="447372"/>
            <a:ext cx="547343" cy="5382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defRPr>
            </a:lvl1pPr>
          </a:lstStyle>
          <a:p>
            <a:pPr marL="0" algn="l" defTabSz="457200" rtl="0" eaLnBrk="1" latinLnBrk="0" hangingPunct="1"/>
            <a:r>
              <a:rPr lang="en-US" altLang="ko-KR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03</a:t>
            </a:r>
            <a:endParaRPr lang="ko-KR" altLang="en-US" sz="2000" kern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rgbClr val="00B05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00DCDCF-20D5-4112-A935-CF84502F7869}"/>
              </a:ext>
            </a:extLst>
          </p:cNvPr>
          <p:cNvCxnSpPr>
            <a:cxnSpLocks/>
          </p:cNvCxnSpPr>
          <p:nvPr/>
        </p:nvCxnSpPr>
        <p:spPr>
          <a:xfrm>
            <a:off x="869077" y="895785"/>
            <a:ext cx="827492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AF6775B-F47D-49A2-94B5-AEDEECD01DC5}"/>
              </a:ext>
            </a:extLst>
          </p:cNvPr>
          <p:cNvSpPr/>
          <p:nvPr userDrawn="1"/>
        </p:nvSpPr>
        <p:spPr>
          <a:xfrm>
            <a:off x="-12414" y="-10202"/>
            <a:ext cx="9156413" cy="4571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cxnSp>
        <p:nvCxnSpPr>
          <p:cNvPr id="17" name="직선 연결선 10">
            <a:extLst>
              <a:ext uri="{FF2B5EF4-FFF2-40B4-BE49-F238E27FC236}">
                <a16:creationId xmlns:a16="http://schemas.microsoft.com/office/drawing/2014/main" id="{51EF0B5A-50EB-46C1-8E53-CE1967EADA54}"/>
              </a:ext>
            </a:extLst>
          </p:cNvPr>
          <p:cNvCxnSpPr>
            <a:cxnSpLocks/>
          </p:cNvCxnSpPr>
          <p:nvPr userDrawn="1"/>
        </p:nvCxnSpPr>
        <p:spPr>
          <a:xfrm>
            <a:off x="570850" y="895785"/>
            <a:ext cx="349900" cy="0"/>
          </a:xfrm>
          <a:prstGeom prst="line">
            <a:avLst/>
          </a:prstGeom>
          <a:ln w="381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A3AFED8A-10FF-48C7-9D44-373E5BC8FE4D}"/>
              </a:ext>
            </a:extLst>
          </p:cNvPr>
          <p:cNvSpPr txBox="1"/>
          <p:nvPr userDrawn="1"/>
        </p:nvSpPr>
        <p:spPr>
          <a:xfrm>
            <a:off x="920750" y="511366"/>
            <a:ext cx="2168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청소년 여행학교는</a:t>
            </a:r>
            <a:r>
              <a:rPr lang="en-US" altLang="ko-KR" sz="2000" kern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? </a:t>
            </a:r>
            <a:endParaRPr lang="ko-KR" altLang="en-US" sz="2000" kern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9278A9F-D754-EC9A-D169-CF2EED3361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930" y="469713"/>
            <a:ext cx="908170" cy="3006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5E2985-751B-3727-51AC-08A57887118D}"/>
              </a:ext>
            </a:extLst>
          </p:cNvPr>
          <p:cNvSpPr txBox="1"/>
          <p:nvPr userDrawn="1"/>
        </p:nvSpPr>
        <p:spPr>
          <a:xfrm>
            <a:off x="570849" y="312869"/>
            <a:ext cx="3666853" cy="184666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en-US" altLang="ko-KR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23-24 </a:t>
            </a:r>
            <a:r>
              <a:rPr lang="ko-KR" altLang="en-US" sz="12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겨울방학 청소년 여행학교</a:t>
            </a:r>
            <a:endParaRPr lang="en-US" altLang="ko-KR" sz="1200" spc="-3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0182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62B6F-413E-4932-BF32-6AC38C55B694}" type="datetimeFigureOut">
              <a:rPr lang="ko-KR" altLang="en-US" smtClean="0"/>
              <a:t>2023-12-19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16F5A-7895-4A10-B081-6039682629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162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9" r:id="rId2"/>
    <p:sldLayoutId id="2147483674" r:id="rId3"/>
    <p:sldLayoutId id="2147483675" r:id="rId4"/>
    <p:sldLayoutId id="2147483678" r:id="rId5"/>
    <p:sldLayoutId id="2147483676" r:id="rId6"/>
    <p:sldLayoutId id="2147483677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svg"/><Relationship Id="rId11" Type="http://schemas.openxmlformats.org/officeDocument/2006/relationships/image" Target="../media/image12.jpg"/><Relationship Id="rId5" Type="http://schemas.openxmlformats.org/officeDocument/2006/relationships/image" Target="../media/image6.png"/><Relationship Id="rId10" Type="http://schemas.openxmlformats.org/officeDocument/2006/relationships/image" Target="../media/image11.jpg"/><Relationship Id="rId4" Type="http://schemas.openxmlformats.org/officeDocument/2006/relationships/image" Target="../media/image5.sv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12" Type="http://schemas.openxmlformats.org/officeDocument/2006/relationships/image" Target="../media/image38.sv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jpe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png"/><Relationship Id="rId5" Type="http://schemas.openxmlformats.org/officeDocument/2006/relationships/image" Target="../media/image48.jpg"/><Relationship Id="rId4" Type="http://schemas.openxmlformats.org/officeDocument/2006/relationships/image" Target="../media/image4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2.jpeg"/><Relationship Id="rId4" Type="http://schemas.openxmlformats.org/officeDocument/2006/relationships/image" Target="../media/image5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9CB11AB-0BEE-4908-97B1-1F3E7A776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91" y="933507"/>
            <a:ext cx="8183418" cy="578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691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2A05E0B-F834-4ECD-996A-022CA96D2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54" y="997528"/>
            <a:ext cx="8080692" cy="571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289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B212B831-9DA4-4E79-B40E-CCA45D1C8F03}"/>
              </a:ext>
            </a:extLst>
          </p:cNvPr>
          <p:cNvGrpSpPr/>
          <p:nvPr/>
        </p:nvGrpSpPr>
        <p:grpSpPr>
          <a:xfrm>
            <a:off x="506731" y="3873727"/>
            <a:ext cx="8175475" cy="2813527"/>
            <a:chOff x="-2008182" y="1568047"/>
            <a:chExt cx="6210919" cy="2813527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4CE074CB-717F-47E5-8036-583122D53419}"/>
                </a:ext>
              </a:extLst>
            </p:cNvPr>
            <p:cNvSpPr/>
            <p:nvPr/>
          </p:nvSpPr>
          <p:spPr>
            <a:xfrm>
              <a:off x="-1304128" y="1568047"/>
              <a:ext cx="5506865" cy="28135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defRPr/>
              </a:pPr>
              <a:endPara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endPara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endPara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20</a:t>
              </a:r>
              <a:r>
                <a:rPr lang="ko-KR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명 </a:t>
              </a:r>
              <a:r>
                <a:rPr lang="en-US" altLang="ko-KR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※</a:t>
              </a:r>
              <a:r>
                <a:rPr lang="ko-KR" altLang="en-US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최소 출발인원 </a:t>
              </a:r>
              <a:r>
                <a:rPr lang="en-US" altLang="ko-KR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10</a:t>
              </a:r>
              <a:r>
                <a:rPr lang="ko-KR" altLang="en-US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명</a:t>
              </a:r>
              <a:endParaRPr lang="en-US" altLang="ko-KR" sz="1050" dirty="0">
                <a:solidFill>
                  <a:srgbClr val="00B050"/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국제 </a:t>
              </a:r>
              <a:r>
                <a:rPr lang="en-US" altLang="ko-KR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NGO</a:t>
              </a:r>
              <a:r>
                <a:rPr lang="ko-KR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 활동가 등 글로벌리더를 꿈꾸는 청소년</a:t>
              </a:r>
              <a:endPara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이제껏 경험해보지 못한 새로운 문화를 만나고 싶은 청소년 </a:t>
              </a:r>
              <a:endPara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지구를 지키고 환경을 보호하는 활동에 참여하고 싶은 청소년</a:t>
              </a:r>
              <a:endPara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※</a:t>
              </a:r>
              <a:r>
                <a:rPr lang="ko-KR" altLang="en-US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청소년</a:t>
              </a:r>
              <a:r>
                <a:rPr lang="en-US" altLang="ko-KR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: </a:t>
              </a:r>
              <a:r>
                <a:rPr lang="ko-KR" altLang="en-US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초등</a:t>
              </a:r>
              <a:r>
                <a:rPr lang="en-US" altLang="ko-KR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4</a:t>
              </a:r>
              <a:r>
                <a:rPr lang="ko-KR" altLang="en-US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학년</a:t>
              </a:r>
              <a:r>
                <a:rPr lang="en-US" altLang="ko-KR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~</a:t>
              </a:r>
              <a:r>
                <a:rPr lang="ko-KR" altLang="en-US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고등</a:t>
              </a:r>
              <a:r>
                <a:rPr lang="en-US" altLang="ko-KR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3</a:t>
              </a:r>
              <a:r>
                <a:rPr lang="ko-KR" altLang="en-US" sz="1050" dirty="0">
                  <a:solidFill>
                    <a:srgbClr val="00B050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학년 </a:t>
              </a:r>
              <a:endParaRPr lang="en-US" altLang="ko-KR" sz="1050" dirty="0">
                <a:solidFill>
                  <a:srgbClr val="00B050"/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endParaRPr lang="en-US" altLang="ko-KR" sz="3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이두희</a:t>
              </a:r>
              <a:r>
                <a:rPr lang="ko-KR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 공감사업팀장</a:t>
              </a:r>
              <a:r>
                <a:rPr lang="en-US" altLang="ko-KR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     </a:t>
              </a:r>
              <a:r>
                <a:rPr lang="en-US" altLang="ko-KR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070-4351-4421 / do_doo@fairtravelkorea.com</a:t>
              </a:r>
              <a:endPara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16FC8929-0A1C-4BF8-B01B-08745185980D}"/>
                </a:ext>
              </a:extLst>
            </p:cNvPr>
            <p:cNvGrpSpPr/>
            <p:nvPr/>
          </p:nvGrpSpPr>
          <p:grpSpPr>
            <a:xfrm>
              <a:off x="-2008182" y="2649508"/>
              <a:ext cx="704054" cy="1666662"/>
              <a:chOff x="-1364927" y="2426554"/>
              <a:chExt cx="704054" cy="1666662"/>
            </a:xfrm>
          </p:grpSpPr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A9E89B64-4EE4-4C57-B25B-0392EEA5A55A}"/>
                  </a:ext>
                </a:extLst>
              </p:cNvPr>
              <p:cNvSpPr/>
              <p:nvPr/>
            </p:nvSpPr>
            <p:spPr>
              <a:xfrm>
                <a:off x="-1364927" y="2426554"/>
                <a:ext cx="704054" cy="213042"/>
              </a:xfrm>
              <a:prstGeom prst="roundRect">
                <a:avLst>
                  <a:gd name="adj" fmla="val 5000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여행인원</a:t>
                </a:r>
              </a:p>
            </p:txBody>
          </p:sp>
          <p:sp>
            <p:nvSpPr>
              <p:cNvPr id="28" name="사각형: 둥근 모서리 27">
                <a:extLst>
                  <a:ext uri="{FF2B5EF4-FFF2-40B4-BE49-F238E27FC236}">
                    <a16:creationId xmlns:a16="http://schemas.microsoft.com/office/drawing/2014/main" id="{C2383E9C-C67C-45F6-B970-8A7FEF731CA1}"/>
                  </a:ext>
                </a:extLst>
              </p:cNvPr>
              <p:cNvSpPr/>
              <p:nvPr/>
            </p:nvSpPr>
            <p:spPr>
              <a:xfrm>
                <a:off x="-1364927" y="2721829"/>
                <a:ext cx="704054" cy="213042"/>
              </a:xfrm>
              <a:prstGeom prst="roundRect">
                <a:avLst>
                  <a:gd name="adj" fmla="val 5000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여행대상</a:t>
                </a:r>
              </a:p>
            </p:txBody>
          </p:sp>
          <p:sp>
            <p:nvSpPr>
              <p:cNvPr id="107" name="사각형: 둥근 모서리 106">
                <a:extLst>
                  <a:ext uri="{FF2B5EF4-FFF2-40B4-BE49-F238E27FC236}">
                    <a16:creationId xmlns:a16="http://schemas.microsoft.com/office/drawing/2014/main" id="{09BDF33D-FCB8-4C07-AB0D-C1007179BFFE}"/>
                  </a:ext>
                </a:extLst>
              </p:cNvPr>
              <p:cNvSpPr/>
              <p:nvPr/>
            </p:nvSpPr>
            <p:spPr>
              <a:xfrm>
                <a:off x="-1364927" y="3880174"/>
                <a:ext cx="704054" cy="213042"/>
              </a:xfrm>
              <a:prstGeom prst="roundRect">
                <a:avLst>
                  <a:gd name="adj" fmla="val 5000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latin typeface="Pretendard" panose="02000503000000020004" pitchFamily="2" charset="-127"/>
                    <a:ea typeface="Pretendard" panose="02000503000000020004" pitchFamily="2" charset="-127"/>
                    <a:cs typeface="Pretendard" panose="02000503000000020004" pitchFamily="2" charset="-127"/>
                  </a:rPr>
                  <a:t>문의</a:t>
                </a:r>
              </a:p>
            </p:txBody>
          </p:sp>
        </p:grpSp>
      </p:grpSp>
      <p:sp>
        <p:nvSpPr>
          <p:cNvPr id="2" name="슬라이드 번호 개체 틀 29">
            <a:extLst>
              <a:ext uri="{FF2B5EF4-FFF2-40B4-BE49-F238E27FC236}">
                <a16:creationId xmlns:a16="http://schemas.microsoft.com/office/drawing/2014/main" id="{615608DC-C536-BD9F-5F9E-9A03FC885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0700" y="6356351"/>
            <a:ext cx="2057400" cy="365125"/>
          </a:xfrm>
        </p:spPr>
        <p:txBody>
          <a:bodyPr/>
          <a:lstStyle/>
          <a:p>
            <a:fld id="{590652AD-5F16-4DDF-B4D0-2A831FB9E52F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67" name="사각형: 둥근 모서리 66">
            <a:extLst>
              <a:ext uri="{FF2B5EF4-FFF2-40B4-BE49-F238E27FC236}">
                <a16:creationId xmlns:a16="http://schemas.microsoft.com/office/drawing/2014/main" id="{F66ECCC5-451F-47E1-B990-7AD24EA7DAAA}"/>
              </a:ext>
            </a:extLst>
          </p:cNvPr>
          <p:cNvSpPr/>
          <p:nvPr/>
        </p:nvSpPr>
        <p:spPr>
          <a:xfrm>
            <a:off x="506731" y="1012255"/>
            <a:ext cx="926751" cy="202960"/>
          </a:xfrm>
          <a:prstGeom prst="roundRect">
            <a:avLst>
              <a:gd name="adj" fmla="val 500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여행일정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2BB05611-2D87-4D9F-965B-7F04882AF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3348" y="1286516"/>
            <a:ext cx="2467378" cy="3491296"/>
          </a:xfrm>
          <a:prstGeom prst="rect">
            <a:avLst/>
          </a:prstGeom>
        </p:spPr>
      </p:pic>
      <p:pic>
        <p:nvPicPr>
          <p:cNvPr id="4" name="그래픽 3">
            <a:extLst>
              <a:ext uri="{FF2B5EF4-FFF2-40B4-BE49-F238E27FC236}">
                <a16:creationId xmlns:a16="http://schemas.microsoft.com/office/drawing/2014/main" id="{BCBFBB1E-FFB6-4B13-A3D1-5B643AF1D3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56620" y="1300330"/>
            <a:ext cx="2467378" cy="3491296"/>
          </a:xfrm>
          <a:prstGeom prst="rect">
            <a:avLst/>
          </a:prstGeom>
        </p:spPr>
      </p:pic>
      <p:pic>
        <p:nvPicPr>
          <p:cNvPr id="5" name="그래픽 4">
            <a:extLst>
              <a:ext uri="{FF2B5EF4-FFF2-40B4-BE49-F238E27FC236}">
                <a16:creationId xmlns:a16="http://schemas.microsoft.com/office/drawing/2014/main" id="{708B1D41-AEC7-47ED-A81F-A49E8F2F56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69892" y="1300330"/>
            <a:ext cx="2467378" cy="349129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C4EF727-2AC4-40EC-9605-8028B0E649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753" y="1286516"/>
            <a:ext cx="2477156" cy="349975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1BC04D5-12F7-47BB-B91E-DBF47FCB8E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724" y="1300330"/>
            <a:ext cx="2467378" cy="348594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4EE901A-5485-4B8B-8E8F-5C80A959CC6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95" y="1287733"/>
            <a:ext cx="2467378" cy="349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866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슬라이드 번호 개체 틀 124">
            <a:extLst>
              <a:ext uri="{FF2B5EF4-FFF2-40B4-BE49-F238E27FC236}">
                <a16:creationId xmlns:a16="http://schemas.microsoft.com/office/drawing/2014/main" id="{9198EC1E-2D8C-4784-A237-0E0C4B219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4</a:t>
            </a:fld>
            <a:endParaRPr lang="ko-KR" altLang="en-US"/>
          </a:p>
        </p:txBody>
      </p: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D2A17502-963F-4336-84F5-00E53DC8E2AA}"/>
              </a:ext>
            </a:extLst>
          </p:cNvPr>
          <p:cNvGrpSpPr/>
          <p:nvPr/>
        </p:nvGrpSpPr>
        <p:grpSpPr>
          <a:xfrm>
            <a:off x="2075489" y="551951"/>
            <a:ext cx="950490" cy="307777"/>
            <a:chOff x="2075489" y="551951"/>
            <a:chExt cx="950490" cy="307777"/>
          </a:xfrm>
        </p:grpSpPr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34375DD3-6437-4989-9DEE-B135D7E7F461}"/>
                </a:ext>
              </a:extLst>
            </p:cNvPr>
            <p:cNvSpPr txBox="1"/>
            <p:nvPr/>
          </p:nvSpPr>
          <p:spPr>
            <a:xfrm>
              <a:off x="2075489" y="551951"/>
              <a:ext cx="6495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20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Pretendard ExtraLight" panose="02000303000000020004" pitchFamily="50" charset="-127"/>
                  <a:ea typeface="Pretendard ExtraLight" panose="02000303000000020004" pitchFamily="50" charset="-127"/>
                  <a:cs typeface="Pretendard ExtraLight" panose="02000303000000020004" pitchFamily="50" charset="-127"/>
                </a:rPr>
                <a:t>|</a:t>
              </a:r>
              <a:endParaRPr lang="en-US" altLang="ko-KR" sz="20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C0000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321F3E48-DD6A-4D57-8587-50E9039857F6}"/>
                </a:ext>
              </a:extLst>
            </p:cNvPr>
            <p:cNvSpPr txBox="1"/>
            <p:nvPr userDrawn="1"/>
          </p:nvSpPr>
          <p:spPr>
            <a:xfrm>
              <a:off x="2286033" y="575257"/>
              <a:ext cx="73994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B050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여행 가격</a:t>
              </a:r>
              <a:endParaRPr lang="en-US" altLang="ko-KR" sz="20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EF914ED-D190-4B28-B671-A8058C988D62}"/>
              </a:ext>
            </a:extLst>
          </p:cNvPr>
          <p:cNvGrpSpPr/>
          <p:nvPr/>
        </p:nvGrpSpPr>
        <p:grpSpPr>
          <a:xfrm>
            <a:off x="5749826" y="976060"/>
            <a:ext cx="2683671" cy="3973543"/>
            <a:chOff x="5749826" y="976060"/>
            <a:chExt cx="2683671" cy="397354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197B8DF-6A8A-FA2E-BF5D-F1928A4FB477}"/>
                </a:ext>
              </a:extLst>
            </p:cNvPr>
            <p:cNvSpPr txBox="1"/>
            <p:nvPr/>
          </p:nvSpPr>
          <p:spPr>
            <a:xfrm>
              <a:off x="5749826" y="1258814"/>
              <a:ext cx="2683671" cy="16254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20000"/>
                </a:lnSpc>
                <a:buFont typeface="맑은 고딕" panose="020B0503020000020004" pitchFamily="50" charset="-127"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사전 오리엔테이션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전문가 강의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171450" indent="-171450">
                <a:lnSpc>
                  <a:spcPct val="120000"/>
                </a:lnSpc>
                <a:buFont typeface="맑은 고딕" panose="020B0503020000020004" pitchFamily="50" charset="-127"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왕복 항공료</a:t>
              </a: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171450" indent="-171450">
                <a:lnSpc>
                  <a:spcPct val="120000"/>
                </a:lnSpc>
                <a:buFont typeface="맑은 고딕" panose="020B0503020000020004" pitchFamily="50" charset="-127"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전 일정 교통 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전세차량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,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대중교통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171450" indent="-171450">
                <a:lnSpc>
                  <a:spcPct val="120000"/>
                </a:lnSpc>
                <a:buFont typeface="맑은 고딕" panose="020B0503020000020004" pitchFamily="50" charset="-127"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전 일정 숙박 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유스호스텔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, </a:t>
              </a:r>
              <a:r>
                <a:rPr lang="ko-KR" altLang="en-US" sz="1100" dirty="0" err="1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홈스테이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</a:p>
            <a:p>
              <a:pPr marL="171450" indent="-171450">
                <a:lnSpc>
                  <a:spcPct val="120000"/>
                </a:lnSpc>
                <a:buFontTx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전 일정 식사 및 간식</a:t>
              </a: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171450" indent="-171450">
                <a:lnSpc>
                  <a:spcPct val="120000"/>
                </a:lnSpc>
                <a:buFontTx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관광지 입장료</a:t>
              </a:r>
              <a:r>
                <a:rPr lang="en-US" altLang="ko-KR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, </a:t>
              </a:r>
              <a:r>
                <a:rPr lang="ko-KR" altLang="en-US" sz="1200" dirty="0" err="1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환경세</a:t>
              </a: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 등</a:t>
              </a: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>
                <a:lnSpc>
                  <a:spcPct val="120000"/>
                </a:lnSpc>
              </a:pP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BBF8311B-4465-00B0-9073-BF6993F00B79}"/>
                </a:ext>
              </a:extLst>
            </p:cNvPr>
            <p:cNvGrpSpPr/>
            <p:nvPr/>
          </p:nvGrpSpPr>
          <p:grpSpPr>
            <a:xfrm>
              <a:off x="5749826" y="1016595"/>
              <a:ext cx="210864" cy="210863"/>
              <a:chOff x="3235510" y="1451699"/>
              <a:chExt cx="250486" cy="250484"/>
            </a:xfrm>
          </p:grpSpPr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AA5B70A5-C277-33C4-10B1-3F693411EC8C}"/>
                  </a:ext>
                </a:extLst>
              </p:cNvPr>
              <p:cNvSpPr/>
              <p:nvPr/>
            </p:nvSpPr>
            <p:spPr>
              <a:xfrm>
                <a:off x="3235510" y="1451699"/>
                <a:ext cx="250486" cy="250484"/>
              </a:xfrm>
              <a:prstGeom prst="ellipse">
                <a:avLst/>
              </a:prstGeom>
              <a:solidFill>
                <a:srgbClr val="1AA1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ko-KR" altLang="en-US" sz="1600" dirty="0"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endParaRPr>
              </a:p>
            </p:txBody>
          </p:sp>
          <p:sp>
            <p:nvSpPr>
              <p:cNvPr id="19" name="자유형: 도형 18">
                <a:extLst>
                  <a:ext uri="{FF2B5EF4-FFF2-40B4-BE49-F238E27FC236}">
                    <a16:creationId xmlns:a16="http://schemas.microsoft.com/office/drawing/2014/main" id="{9042A286-CCA5-7FE2-EE09-02C5BA472C53}"/>
                  </a:ext>
                </a:extLst>
              </p:cNvPr>
              <p:cNvSpPr/>
              <p:nvPr/>
            </p:nvSpPr>
            <p:spPr>
              <a:xfrm rot="373285">
                <a:off x="3301221" y="1526038"/>
                <a:ext cx="115888" cy="92502"/>
              </a:xfrm>
              <a:custGeom>
                <a:avLst/>
                <a:gdLst>
                  <a:gd name="connsiteX0" fmla="*/ 0 w 152400"/>
                  <a:gd name="connsiteY0" fmla="*/ 63500 h 119062"/>
                  <a:gd name="connsiteX1" fmla="*/ 58738 w 152400"/>
                  <a:gd name="connsiteY1" fmla="*/ 119062 h 119062"/>
                  <a:gd name="connsiteX2" fmla="*/ 150813 w 152400"/>
                  <a:gd name="connsiteY2" fmla="*/ 1587 h 119062"/>
                  <a:gd name="connsiteX3" fmla="*/ 152400 w 152400"/>
                  <a:gd name="connsiteY3" fmla="*/ 0 h 1190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2400" h="119062">
                    <a:moveTo>
                      <a:pt x="0" y="63500"/>
                    </a:moveTo>
                    <a:lnTo>
                      <a:pt x="58738" y="119062"/>
                    </a:lnTo>
                    <a:lnTo>
                      <a:pt x="150813" y="1587"/>
                    </a:lnTo>
                    <a:lnTo>
                      <a:pt x="152400" y="0"/>
                    </a:lnTo>
                  </a:path>
                </a:pathLst>
              </a:cu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ko-KR" altLang="en-US" sz="1600" dirty="0"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C8027A-2B0A-4CD6-5217-C22226D6A8E5}"/>
                </a:ext>
              </a:extLst>
            </p:cNvPr>
            <p:cNvSpPr txBox="1"/>
            <p:nvPr/>
          </p:nvSpPr>
          <p:spPr>
            <a:xfrm>
              <a:off x="5756926" y="2581746"/>
              <a:ext cx="2515432" cy="15854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20000"/>
                </a:lnSpc>
                <a:buFontTx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인솔자</a:t>
              </a:r>
              <a:r>
                <a:rPr lang="en-US" altLang="ko-KR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, </a:t>
              </a: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현지가이드</a:t>
              </a: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   - 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문화체육관광부 </a:t>
              </a:r>
              <a:r>
                <a:rPr lang="ko-KR" altLang="en-US" sz="1100" dirty="0" err="1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국외인솔자격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Pretendard Light" panose="02000403000000020004" pitchFamily="2" charset="-127"/>
                <a:ea typeface="Pretendard Light" panose="02000403000000020004" pitchFamily="2" charset="-127"/>
                <a:cs typeface="Pretendard Light" panose="02000403000000020004" pitchFamily="2" charset="-127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   - 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대한적십자사 현장체험학습 수료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Pretendard Light" panose="02000403000000020004" pitchFamily="2" charset="-127"/>
                <a:ea typeface="Pretendard Light" panose="02000403000000020004" pitchFamily="2" charset="-127"/>
                <a:cs typeface="Pretendard Light" panose="02000403000000020004" pitchFamily="2" charset="-127"/>
              </a:endParaRPr>
            </a:p>
            <a:p>
              <a:pPr marL="171450" indent="-171450">
                <a:lnSpc>
                  <a:spcPct val="120000"/>
                </a:lnSpc>
                <a:buFontTx/>
                <a:buChar char="·"/>
              </a:pPr>
              <a:r>
                <a:rPr lang="ko-KR" altLang="en-US" sz="1200" dirty="0" err="1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제세금</a:t>
              </a:r>
              <a:endParaRPr lang="en-US" altLang="ko-KR" sz="1200" dirty="0">
                <a:solidFill>
                  <a:schemeClr val="bg1">
                    <a:lumMod val="50000"/>
                  </a:scheme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    - </a:t>
              </a:r>
              <a:r>
                <a:rPr lang="ko-KR" altLang="en-US" sz="1100" dirty="0" err="1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공항세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,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관광진흥개발기금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Pretendard Light" panose="02000403000000020004" pitchFamily="2" charset="-127"/>
                <a:ea typeface="Pretendard Light" panose="02000403000000020004" pitchFamily="2" charset="-127"/>
                <a:cs typeface="Pretendard Light" panose="02000403000000020004" pitchFamily="2" charset="-127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    -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현지공항세</a:t>
              </a:r>
              <a:r>
                <a:rPr lang="en-US" altLang="ko-KR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, </a:t>
              </a:r>
              <a:r>
                <a:rPr lang="ko-KR" altLang="en-US" sz="1100" dirty="0">
                  <a:solidFill>
                    <a:schemeClr val="bg1">
                      <a:lumMod val="50000"/>
                    </a:schemeClr>
                  </a:solidFill>
                  <a:latin typeface="Pretendard Light" panose="02000403000000020004" pitchFamily="2" charset="-127"/>
                  <a:ea typeface="Pretendard Light" panose="02000403000000020004" pitchFamily="2" charset="-127"/>
                  <a:cs typeface="Pretendard Light" panose="02000403000000020004" pitchFamily="2" charset="-127"/>
                </a:rPr>
                <a:t>유류할증료 </a:t>
              </a:r>
              <a:endParaRPr lang="en-US" altLang="ko-KR" sz="1100" dirty="0">
                <a:solidFill>
                  <a:schemeClr val="bg1">
                    <a:lumMod val="50000"/>
                  </a:schemeClr>
                </a:solidFill>
                <a:latin typeface="Pretendard Light" panose="02000403000000020004" pitchFamily="2" charset="-127"/>
                <a:ea typeface="Pretendard Light" panose="02000403000000020004" pitchFamily="2" charset="-127"/>
                <a:cs typeface="Pretendard Light" panose="02000403000000020004" pitchFamily="2" charset="-127"/>
              </a:endParaRPr>
            </a:p>
            <a:p>
              <a:pPr marL="171450" lvl="0" indent="-171450">
                <a:lnSpc>
                  <a:spcPct val="120000"/>
                </a:lnSpc>
                <a:buFontTx/>
                <a:buChar char="·"/>
              </a:pPr>
              <a:r>
                <a:rPr lang="en-US" altLang="ko-KR" sz="1200" dirty="0">
                  <a:solidFill>
                    <a:prstClr val="white">
                      <a:lumMod val="50000"/>
                    </a:prst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1</a:t>
              </a:r>
              <a:r>
                <a:rPr lang="ko-KR" altLang="en-US" sz="1200" dirty="0">
                  <a:solidFill>
                    <a:prstClr val="white">
                      <a:lumMod val="50000"/>
                    </a:prst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억 원 해외여행자보험</a:t>
              </a:r>
              <a:endParaRPr lang="en-US" altLang="ko-KR" sz="1200" dirty="0">
                <a:solidFill>
                  <a:prstClr val="white">
                    <a:lumMod val="50000"/>
                  </a:prstClr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786EE3E-EF7D-9C61-9927-FD855B38E724}"/>
                </a:ext>
              </a:extLst>
            </p:cNvPr>
            <p:cNvSpPr txBox="1"/>
            <p:nvPr/>
          </p:nvSpPr>
          <p:spPr>
            <a:xfrm>
              <a:off x="5947925" y="976060"/>
              <a:ext cx="105273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dirty="0">
                  <a:solidFill>
                    <a:srgbClr val="1AA133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포함 사항</a:t>
              </a:r>
              <a:endParaRPr lang="ko-KR" altLang="en-US" sz="1400" dirty="0">
                <a:solidFill>
                  <a:srgbClr val="1AA133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296984D-2B2A-D19C-957C-CF6E36F9B9C8}"/>
                </a:ext>
              </a:extLst>
            </p:cNvPr>
            <p:cNvSpPr txBox="1"/>
            <p:nvPr/>
          </p:nvSpPr>
          <p:spPr>
            <a:xfrm>
              <a:off x="5792267" y="4432154"/>
              <a:ext cx="2598788" cy="5174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lnSpc>
                  <a:spcPct val="120000"/>
                </a:lnSpc>
                <a:buFont typeface="맑은 고딕" panose="020B0503020000020004" pitchFamily="50" charset="-127"/>
                <a:buChar char="·"/>
              </a:pPr>
              <a:r>
                <a:rPr lang="ko-KR" altLang="en-US" sz="1200" dirty="0" err="1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집결지</a:t>
              </a:r>
              <a:r>
                <a:rPr lang="en-US" altLang="ko-KR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인천공항</a:t>
              </a:r>
              <a:r>
                <a:rPr lang="en-US" altLang="ko-KR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까지 교통비</a:t>
              </a:r>
            </a:p>
            <a:p>
              <a:pPr marL="171450" indent="-171450">
                <a:lnSpc>
                  <a:spcPct val="120000"/>
                </a:lnSpc>
                <a:buFont typeface="맑은 고딕" panose="020B0503020000020004" pitchFamily="50" charset="-127"/>
                <a:buChar char="·"/>
              </a:pP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현지 개인경비</a:t>
              </a:r>
              <a:r>
                <a:rPr lang="en-US" altLang="ko-KR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(</a:t>
              </a: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간식</a:t>
              </a:r>
              <a:r>
                <a:rPr lang="en-US" altLang="ko-KR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, </a:t>
              </a:r>
              <a:r>
                <a:rPr lang="ko-KR" altLang="en-US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기념품 구입 등</a:t>
              </a:r>
              <a:r>
                <a:rPr lang="en-US" altLang="ko-KR" sz="1200" dirty="0">
                  <a:solidFill>
                    <a:schemeClr val="bg1">
                      <a:lumMod val="50000"/>
                    </a:schemeClr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)</a:t>
              </a:r>
            </a:p>
          </p:txBody>
        </p: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2C638908-39FA-68BA-4DC4-D17CEA521476}"/>
                </a:ext>
              </a:extLst>
            </p:cNvPr>
            <p:cNvGrpSpPr/>
            <p:nvPr/>
          </p:nvGrpSpPr>
          <p:grpSpPr>
            <a:xfrm>
              <a:off x="5801006" y="4225365"/>
              <a:ext cx="201496" cy="201493"/>
              <a:chOff x="6720243" y="2072250"/>
              <a:chExt cx="239357" cy="239354"/>
            </a:xfrm>
          </p:grpSpPr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8C6C5A2E-4D87-B256-ABA6-DBB7DF47A73B}"/>
                  </a:ext>
                </a:extLst>
              </p:cNvPr>
              <p:cNvSpPr/>
              <p:nvPr/>
            </p:nvSpPr>
            <p:spPr>
              <a:xfrm>
                <a:off x="6720243" y="2072250"/>
                <a:ext cx="239357" cy="239354"/>
              </a:xfrm>
              <a:prstGeom prst="ellipse">
                <a:avLst/>
              </a:prstGeom>
              <a:solidFill>
                <a:srgbClr val="DD264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ko-KR" altLang="en-US" sz="1600" dirty="0"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endParaRPr>
              </a:p>
            </p:txBody>
          </p:sp>
          <p:grpSp>
            <p:nvGrpSpPr>
              <p:cNvPr id="25" name="그룹 24">
                <a:extLst>
                  <a:ext uri="{FF2B5EF4-FFF2-40B4-BE49-F238E27FC236}">
                    <a16:creationId xmlns:a16="http://schemas.microsoft.com/office/drawing/2014/main" id="{43C06A31-C9F0-E205-9DAD-7BF6640E26CA}"/>
                  </a:ext>
                </a:extLst>
              </p:cNvPr>
              <p:cNvGrpSpPr/>
              <p:nvPr/>
            </p:nvGrpSpPr>
            <p:grpSpPr>
              <a:xfrm>
                <a:off x="6790094" y="2142386"/>
                <a:ext cx="99656" cy="99080"/>
                <a:chOff x="5299884" y="1301688"/>
                <a:chExt cx="128670" cy="127926"/>
              </a:xfrm>
            </p:grpSpPr>
            <p:cxnSp>
              <p:nvCxnSpPr>
                <p:cNvPr id="26" name="직선 연결선 25">
                  <a:extLst>
                    <a:ext uri="{FF2B5EF4-FFF2-40B4-BE49-F238E27FC236}">
                      <a16:creationId xmlns:a16="http://schemas.microsoft.com/office/drawing/2014/main" id="{B74E3760-D64A-5560-7A00-FDB493B19F8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5299884" y="1301688"/>
                  <a:ext cx="128670" cy="127926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27" name="직선 연결선 26">
                  <a:extLst>
                    <a:ext uri="{FF2B5EF4-FFF2-40B4-BE49-F238E27FC236}">
                      <a16:creationId xmlns:a16="http://schemas.microsoft.com/office/drawing/2014/main" id="{6F864222-F384-C4A3-C205-C5D03A49092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299884" y="1301688"/>
                  <a:ext cx="128670" cy="127926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B4A1049-B716-35A7-2CFE-50B635674EFD}"/>
                </a:ext>
              </a:extLst>
            </p:cNvPr>
            <p:cNvSpPr txBox="1"/>
            <p:nvPr/>
          </p:nvSpPr>
          <p:spPr>
            <a:xfrm>
              <a:off x="5988665" y="4169946"/>
              <a:ext cx="105273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400" dirty="0" err="1">
                  <a:solidFill>
                    <a:srgbClr val="DD2641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불포함</a:t>
              </a:r>
              <a:r>
                <a:rPr lang="ko-KR" altLang="en-US" sz="1400" dirty="0">
                  <a:solidFill>
                    <a:srgbClr val="DD2641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 사항</a:t>
              </a:r>
              <a:endParaRPr lang="ko-KR" altLang="en-US" sz="1400" dirty="0">
                <a:solidFill>
                  <a:srgbClr val="DD2641"/>
                </a:solidFill>
              </a:endParaRPr>
            </a:p>
          </p:txBody>
        </p:sp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F637A4B-6681-BCA4-7514-58E9C43F2D66}"/>
              </a:ext>
            </a:extLst>
          </p:cNvPr>
          <p:cNvSpPr/>
          <p:nvPr/>
        </p:nvSpPr>
        <p:spPr>
          <a:xfrm>
            <a:off x="5749826" y="5042590"/>
            <a:ext cx="3328423" cy="1782183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333FC4D-07FE-B273-E54A-3C8E497A05ED}"/>
              </a:ext>
            </a:extLst>
          </p:cNvPr>
          <p:cNvSpPr txBox="1"/>
          <p:nvPr/>
        </p:nvSpPr>
        <p:spPr>
          <a:xfrm>
            <a:off x="5749826" y="4982293"/>
            <a:ext cx="3328423" cy="1739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lnSpc>
                <a:spcPct val="120000"/>
              </a:lnSpc>
            </a:pP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1.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해당가격과 여행 내용은 현지 사정에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의해 변동이 가능함을 고지해 드립니다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2.</a:t>
            </a:r>
            <a:r>
              <a:rPr lang="en-US" altLang="ko-KR" sz="5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천재지변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,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현지사정으로 탐방이 지연 또는 취소될 수 있습니다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.</a:t>
            </a:r>
          </a:p>
          <a:p>
            <a:pPr marL="92075" indent="-92075">
              <a:lnSpc>
                <a:spcPct val="120000"/>
              </a:lnSpc>
            </a:pP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3.</a:t>
            </a:r>
            <a:r>
              <a:rPr lang="en-US" altLang="ko-KR" sz="6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결제 시기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,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출발인원 조정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,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기타 현지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사정 등의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사유로 견적이 변동될 수 있음을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고지해 드립니다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4.</a:t>
            </a:r>
            <a:r>
              <a:rPr lang="en-US" altLang="ko-KR" sz="6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여행약관은 국외여행 특별약관이 적용됩니다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5.</a:t>
            </a:r>
            <a:r>
              <a:rPr lang="en-US" altLang="ko-KR" sz="6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현지사정으로 일정 변경 시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,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비슷한 일정으로 대체됩니다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.</a:t>
            </a:r>
          </a:p>
          <a:p>
            <a:pPr marL="92075" indent="-92075">
              <a:lnSpc>
                <a:spcPct val="120000"/>
              </a:lnSpc>
            </a:pP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6 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출발일 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2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주 전까지 최소출발 인원 미달 시 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2</a:t>
            </a:r>
            <a:r>
              <a:rPr lang="ko-KR" altLang="en-US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주 이내 전액환불 가능합니다</a:t>
            </a:r>
            <a:r>
              <a:rPr lang="en-US" altLang="ko-KR" sz="1000" dirty="0">
                <a:ln w="12700">
                  <a:noFill/>
                </a:ln>
                <a:solidFill>
                  <a:schemeClr val="bg1">
                    <a:lumMod val="50000"/>
                  </a:schemeClr>
                </a:solidFill>
                <a:latin typeface="Pretendard ExtraLight" panose="02000303000000020004" pitchFamily="50" charset="-127"/>
                <a:ea typeface="Pretendard ExtraLight" panose="02000303000000020004" pitchFamily="50" charset="-127"/>
                <a:cs typeface="Pretendard ExtraLight" panose="02000303000000020004" pitchFamily="50" charset="-127"/>
              </a:rPr>
              <a:t>. 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0C57D6F7-F7D8-4D46-A58E-E998E4B2E8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54" y="4726468"/>
            <a:ext cx="5108926" cy="178218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814266D-6383-4A6C-970B-DD406766DE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54" y="2944285"/>
            <a:ext cx="5108926" cy="178218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C08AA25-B09A-4E92-B069-D61DF22D2D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54" y="1162102"/>
            <a:ext cx="5108926" cy="178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4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슬라이드 번호 개체 틀 19">
            <a:extLst>
              <a:ext uri="{FF2B5EF4-FFF2-40B4-BE49-F238E27FC236}">
                <a16:creationId xmlns:a16="http://schemas.microsoft.com/office/drawing/2014/main" id="{46236431-0DA3-4E27-9110-58ECD165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5</a:t>
            </a:fld>
            <a:endParaRPr lang="ko-KR" altLang="en-US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B0AC3FB-1409-442B-84E0-F997D0C917E2}"/>
              </a:ext>
            </a:extLst>
          </p:cNvPr>
          <p:cNvGrpSpPr/>
          <p:nvPr/>
        </p:nvGrpSpPr>
        <p:grpSpPr>
          <a:xfrm>
            <a:off x="528553" y="3571018"/>
            <a:ext cx="3293619" cy="2590570"/>
            <a:chOff x="690569" y="3765781"/>
            <a:chExt cx="3293619" cy="259057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6F4C0FDA-36EF-4FCF-A6B2-8F172EC9F7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569" y="5096351"/>
              <a:ext cx="3293618" cy="1260000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8C2A8BFD-2430-4875-9861-DB17F6A914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570" y="3765781"/>
              <a:ext cx="3293618" cy="1260000"/>
            </a:xfrm>
            <a:prstGeom prst="rect">
              <a:avLst/>
            </a:prstGeom>
          </p:spPr>
        </p:pic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239A5709-E24D-4C75-AF34-F3A8BE221A34}"/>
              </a:ext>
            </a:extLst>
          </p:cNvPr>
          <p:cNvSpPr/>
          <p:nvPr/>
        </p:nvSpPr>
        <p:spPr>
          <a:xfrm>
            <a:off x="4069659" y="3504986"/>
            <a:ext cx="4348539" cy="685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한국과 일본</a:t>
            </a:r>
            <a:r>
              <a:rPr lang="en-US" altLang="ko-KR" sz="20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20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선입견을 넘어 공존으로 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역사를 잊은 민족에게 미래는 없다</a:t>
            </a: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40736F74-7F0A-47E8-A1F5-461AB9B8B73C}"/>
              </a:ext>
            </a:extLst>
          </p:cNvPr>
          <p:cNvSpPr/>
          <p:nvPr/>
        </p:nvSpPr>
        <p:spPr>
          <a:xfrm>
            <a:off x="4069658" y="4275356"/>
            <a:ext cx="4348539" cy="2068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단재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신채호 선생은 ‘역사를 잊은 민족에게 미래는 없다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.’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고 말했습니다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역사를 기억하는 것은 중요합니다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무엇보다 그 역사가 올바른 역사이어야 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일본의 역사왜곡 사례를 지금까지 꾸준히 이어지고 있습니다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</a:p>
          <a:p>
            <a:pPr algn="just">
              <a:lnSpc>
                <a:spcPct val="120000"/>
              </a:lnSpc>
            </a:pP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하지만 일본에서도 올바른 역사를 기억하는 사람이 있습니다</a:t>
            </a:r>
            <a:r>
              <a:rPr lang="en-US" altLang="ko-KR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b="1" dirty="0" err="1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타가와시</a:t>
            </a: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인권센터 ‘</a:t>
            </a:r>
            <a:r>
              <a:rPr lang="ko-KR" altLang="en-US" sz="1200" b="1" dirty="0" err="1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미즈타케</a:t>
            </a: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b="1" dirty="0" err="1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히토시</a:t>
            </a: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’ 사무국장은 일본 전쟁 물자였던 석탄을 캐는데 </a:t>
            </a:r>
            <a:r>
              <a:rPr lang="ko-KR" altLang="en-US" sz="1200" b="1" dirty="0" err="1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강제징용된</a:t>
            </a: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조선인  무덤을 보존하고 있습니다</a:t>
            </a:r>
            <a:r>
              <a:rPr lang="en-US" altLang="ko-KR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r>
              <a:rPr lang="en-US" altLang="ko-KR" sz="1200" dirty="0">
                <a:solidFill>
                  <a:schemeClr val="accent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타지에서 참혹한 삶을 살아낸 조선인 들의 애환을 달래는 </a:t>
            </a: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미즈타케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사무국장은 이는 인간으로서 당연한 도리라고 말합니다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endParaRPr lang="ko-KR" altLang="en-US" sz="12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C12214BC-743A-40CF-AA5F-0E448103F016}"/>
              </a:ext>
            </a:extLst>
          </p:cNvPr>
          <p:cNvSpPr/>
          <p:nvPr/>
        </p:nvSpPr>
        <p:spPr>
          <a:xfrm>
            <a:off x="2747970" y="1270680"/>
            <a:ext cx="6091230" cy="181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한국과 일본은 지리적으로 인접해 역사적으로 서로 밀접한 관계를 이어오고 있습니다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</a:p>
          <a:p>
            <a:pPr algn="just">
              <a:lnSpc>
                <a:spcPct val="120000"/>
              </a:lnSpc>
            </a:pP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정치 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‧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사회 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‧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문화 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‧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경제 등 여러 분야에서 상호영향을 받았고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앞으로도 양국의 교류는 계속될 겁니다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한반도 뿐만 아니라 아시아태평양 지역의 평화에 있어 한일관계는 중요합니다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그리고 이는 미래세대가 만들어 갑니다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과거사 청산의 문제도 중요하지만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막연히 기다리고 있을 수만은 없습니다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민간 차원의 교류가 더욱 큰 역할을 할 수 있다고 믿습니다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일본 청소년 여행학교는 한국과 일본의 다양한 역사적 사실과 교류의 흔적</a:t>
            </a:r>
            <a:r>
              <a:rPr lang="en-US" altLang="ko-KR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</a:p>
          <a:p>
            <a:pPr algn="just">
              <a:lnSpc>
                <a:spcPct val="120000"/>
              </a:lnSpc>
            </a:pP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그리고 더 나은 한일 관계를 상상하고</a:t>
            </a:r>
            <a:r>
              <a:rPr lang="en-US" altLang="ko-KR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이를 실천하는 다양한 시도를 만납니다</a:t>
            </a:r>
            <a:r>
              <a:rPr lang="en-US" altLang="ko-KR" sz="1200" b="1" dirty="0">
                <a:solidFill>
                  <a:srgbClr val="C0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</a:p>
        </p:txBody>
      </p:sp>
      <p:pic>
        <p:nvPicPr>
          <p:cNvPr id="7" name="그래픽 6">
            <a:extLst>
              <a:ext uri="{FF2B5EF4-FFF2-40B4-BE49-F238E27FC236}">
                <a16:creationId xmlns:a16="http://schemas.microsoft.com/office/drawing/2014/main" id="{C82093C5-C8B3-4D75-9693-4C96B5C32B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3793" y="1329995"/>
            <a:ext cx="2067468" cy="374870"/>
          </a:xfrm>
          <a:prstGeom prst="rect">
            <a:avLst/>
          </a:prstGeom>
        </p:spPr>
      </p:pic>
      <p:grpSp>
        <p:nvGrpSpPr>
          <p:cNvPr id="100" name="그룹 99">
            <a:extLst>
              <a:ext uri="{FF2B5EF4-FFF2-40B4-BE49-F238E27FC236}">
                <a16:creationId xmlns:a16="http://schemas.microsoft.com/office/drawing/2014/main" id="{31BC3A36-3B90-4605-AC2B-0A99903CA427}"/>
              </a:ext>
            </a:extLst>
          </p:cNvPr>
          <p:cNvGrpSpPr/>
          <p:nvPr/>
        </p:nvGrpSpPr>
        <p:grpSpPr>
          <a:xfrm>
            <a:off x="3052839" y="551951"/>
            <a:ext cx="3224061" cy="307777"/>
            <a:chOff x="2075489" y="551951"/>
            <a:chExt cx="3224061" cy="307777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1412C3D3-F7D4-4415-B153-76A4732FD9E3}"/>
                </a:ext>
              </a:extLst>
            </p:cNvPr>
            <p:cNvSpPr txBox="1"/>
            <p:nvPr/>
          </p:nvSpPr>
          <p:spPr>
            <a:xfrm>
              <a:off x="2075489" y="551951"/>
              <a:ext cx="6495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20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Pretendard ExtraLight" panose="02000303000000020004" pitchFamily="50" charset="-127"/>
                  <a:ea typeface="Pretendard ExtraLight" panose="02000303000000020004" pitchFamily="50" charset="-127"/>
                  <a:cs typeface="Pretendard ExtraLight" panose="02000303000000020004" pitchFamily="50" charset="-127"/>
                </a:rPr>
                <a:t>|</a:t>
              </a:r>
              <a:endParaRPr lang="en-US" altLang="ko-KR" sz="20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C0000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E281F865-5A30-46B6-8C97-B1186193C863}"/>
                </a:ext>
              </a:extLst>
            </p:cNvPr>
            <p:cNvSpPr txBox="1"/>
            <p:nvPr userDrawn="1"/>
          </p:nvSpPr>
          <p:spPr>
            <a:xfrm>
              <a:off x="2286033" y="575257"/>
              <a:ext cx="3013517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선입견을 넘어 공존으로</a:t>
              </a:r>
              <a:r>
                <a:rPr lang="en-US" altLang="ko-KR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, </a:t>
              </a:r>
              <a:r>
                <a:rPr lang="ko-KR" altLang="en-US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일본 여행학교</a:t>
              </a:r>
              <a:endParaRPr lang="en-US" altLang="ko-KR" sz="16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C0000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1B579AB-B644-4EEA-8802-C9CCEAD3DA01}"/>
              </a:ext>
            </a:extLst>
          </p:cNvPr>
          <p:cNvSpPr txBox="1"/>
          <p:nvPr/>
        </p:nvSpPr>
        <p:spPr>
          <a:xfrm>
            <a:off x="539369" y="1329995"/>
            <a:ext cx="2056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일본 여행학교는</a:t>
            </a:r>
            <a:r>
              <a:rPr lang="en-US" altLang="ko-KR" sz="20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?</a:t>
            </a:r>
            <a:endParaRPr lang="ko-KR" altLang="en-US" sz="20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30813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슬라이드 번호 개체 틀 19">
            <a:extLst>
              <a:ext uri="{FF2B5EF4-FFF2-40B4-BE49-F238E27FC236}">
                <a16:creationId xmlns:a16="http://schemas.microsoft.com/office/drawing/2014/main" id="{46236431-0DA3-4E27-9110-58ECD165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239A5709-E24D-4C75-AF34-F3A8BE221A34}"/>
              </a:ext>
            </a:extLst>
          </p:cNvPr>
          <p:cNvSpPr/>
          <p:nvPr/>
        </p:nvSpPr>
        <p:spPr>
          <a:xfrm>
            <a:off x="4069659" y="3440331"/>
            <a:ext cx="5222123" cy="686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편견 뒤에 숨겨져 있던 필리핀</a:t>
            </a:r>
            <a:endParaRPr lang="en-US" altLang="ko-KR" sz="20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필리핀 사람들과 함께 하는 유네스코 세계문화유산 </a:t>
            </a:r>
            <a:r>
              <a:rPr lang="en-US" altLang="ko-KR" sz="14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‘</a:t>
            </a:r>
            <a:r>
              <a:rPr lang="ko-KR" altLang="en-US" sz="14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계단식 논</a:t>
            </a:r>
            <a:r>
              <a:rPr lang="en-US" altLang="ko-KR" sz="14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’</a:t>
            </a:r>
            <a:r>
              <a:rPr lang="ko-KR" altLang="en-US" sz="14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복원</a:t>
            </a: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40736F74-7F0A-47E8-A1F5-461AB9B8B73C}"/>
              </a:ext>
            </a:extLst>
          </p:cNvPr>
          <p:cNvSpPr/>
          <p:nvPr/>
        </p:nvSpPr>
        <p:spPr>
          <a:xfrm>
            <a:off x="4069658" y="4485893"/>
            <a:ext cx="4545788" cy="1496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루손섬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중북부에서 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천 년간 계단식 논을 일구며 살아가는 </a:t>
            </a: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이푸가오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사람들의 삶과 역사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그리고 그들의 문화를 만납니다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이촌향도와 관광화로 인해 무너져가는 계단식 논을 복원하는 작업에 참여하고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홈스테이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등을 통해 몸과 마음으로 그들의 삶을 이해합니다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 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부지런하면서도 여유로운 </a:t>
            </a:r>
            <a:r>
              <a:rPr lang="ko-KR" altLang="en-US" sz="1200" b="1" dirty="0" err="1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이푸가오족</a:t>
            </a: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사람을 만나 우리 삶에서 소중한 것이 무엇인지 돌아봅니다</a:t>
            </a:r>
            <a:r>
              <a:rPr lang="en-US" altLang="ko-KR" sz="12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endParaRPr lang="ko-KR" altLang="en-US" sz="1200" b="1" dirty="0">
              <a:solidFill>
                <a:srgbClr val="00B05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C12214BC-743A-40CF-AA5F-0E448103F016}"/>
              </a:ext>
            </a:extLst>
          </p:cNvPr>
          <p:cNvSpPr/>
          <p:nvPr/>
        </p:nvSpPr>
        <p:spPr>
          <a:xfrm>
            <a:off x="2805301" y="1270680"/>
            <a:ext cx="5867345" cy="181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루손섬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중북부에는 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천 년간 계단식 논을 일구며 살아가는 </a:t>
            </a: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이푸가오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사람들이 있습니다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우리는 그들의 삶과 역사 그리고 문화를 만납니다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필리핀 보통 사람이 살아가는 마을에서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필리핀  사람들과 그리고 </a:t>
            </a:r>
            <a:r>
              <a:rPr lang="en-US" altLang="ko-KR" sz="12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UNDP </a:t>
            </a: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협력기관과 함께 이촌향도와 급격한 관광화로 무너져가는 계단식 논을 복원하는 작업에 참여합니다</a:t>
            </a:r>
            <a:r>
              <a:rPr lang="en-US" altLang="ko-KR" sz="12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필리핀 보통 사람이 살아가는 마을이지만 누군가에게는 도시빈민지역이라 불리는 </a:t>
            </a: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바공실랑안에서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홈스테이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어린이공부방 일일선생님 활동을 통해 편견을 넘어 그들과 친구가 되는 여행을 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endParaRPr lang="en-US" altLang="ko-KR" sz="1200" b="1" dirty="0">
              <a:solidFill>
                <a:schemeClr val="accent2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7" name="그래픽 6">
            <a:extLst>
              <a:ext uri="{FF2B5EF4-FFF2-40B4-BE49-F238E27FC236}">
                <a16:creationId xmlns:a16="http://schemas.microsoft.com/office/drawing/2014/main" id="{C82093C5-C8B3-4D75-9693-4C96B5C32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3792" y="1329995"/>
            <a:ext cx="2214177" cy="374870"/>
          </a:xfrm>
          <a:prstGeom prst="rect">
            <a:avLst/>
          </a:prstGeom>
        </p:spPr>
      </p:pic>
      <p:grpSp>
        <p:nvGrpSpPr>
          <p:cNvPr id="100" name="그룹 99">
            <a:extLst>
              <a:ext uri="{FF2B5EF4-FFF2-40B4-BE49-F238E27FC236}">
                <a16:creationId xmlns:a16="http://schemas.microsoft.com/office/drawing/2014/main" id="{31BC3A36-3B90-4605-AC2B-0A99903CA427}"/>
              </a:ext>
            </a:extLst>
          </p:cNvPr>
          <p:cNvGrpSpPr/>
          <p:nvPr/>
        </p:nvGrpSpPr>
        <p:grpSpPr>
          <a:xfrm>
            <a:off x="3052839" y="551951"/>
            <a:ext cx="3834165" cy="307777"/>
            <a:chOff x="2075489" y="551951"/>
            <a:chExt cx="3834165" cy="307777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1412C3D3-F7D4-4415-B153-76A4732FD9E3}"/>
                </a:ext>
              </a:extLst>
            </p:cNvPr>
            <p:cNvSpPr txBox="1"/>
            <p:nvPr/>
          </p:nvSpPr>
          <p:spPr>
            <a:xfrm>
              <a:off x="2075489" y="551951"/>
              <a:ext cx="6495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20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Pretendard ExtraLight" panose="02000303000000020004" pitchFamily="50" charset="-127"/>
                  <a:ea typeface="Pretendard ExtraLight" panose="02000303000000020004" pitchFamily="50" charset="-127"/>
                  <a:cs typeface="Pretendard ExtraLight" panose="02000303000000020004" pitchFamily="50" charset="-127"/>
                </a:rPr>
                <a:t>|</a:t>
              </a:r>
              <a:endParaRPr lang="en-US" altLang="ko-KR" sz="20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C0000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E281F865-5A30-46B6-8C97-B1186193C863}"/>
                </a:ext>
              </a:extLst>
            </p:cNvPr>
            <p:cNvSpPr txBox="1"/>
            <p:nvPr userDrawn="1"/>
          </p:nvSpPr>
          <p:spPr>
            <a:xfrm>
              <a:off x="2286033" y="575257"/>
              <a:ext cx="3623621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B05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편견을 넘어 가슴 뛰는 필리핀</a:t>
              </a:r>
              <a:r>
                <a:rPr lang="en-US" altLang="ko-KR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B05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, </a:t>
              </a:r>
              <a:r>
                <a:rPr lang="ko-KR" altLang="en-US" sz="1600" spc="-31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B05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루손섬</a:t>
              </a:r>
              <a:r>
                <a:rPr lang="ko-KR" altLang="en-US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B05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 여행학교</a:t>
              </a:r>
              <a:endParaRPr lang="en-US" altLang="ko-KR" sz="16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1B579AB-B644-4EEA-8802-C9CCEAD3DA01}"/>
              </a:ext>
            </a:extLst>
          </p:cNvPr>
          <p:cNvSpPr txBox="1"/>
          <p:nvPr/>
        </p:nvSpPr>
        <p:spPr>
          <a:xfrm>
            <a:off x="544945" y="1329995"/>
            <a:ext cx="2056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err="1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루손섬</a:t>
            </a:r>
            <a:r>
              <a:rPr lang="ko-KR" altLang="en-US" sz="20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여행학교는</a:t>
            </a:r>
            <a:r>
              <a:rPr lang="en-US" altLang="ko-KR" sz="20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?</a:t>
            </a:r>
            <a:endParaRPr lang="ko-KR" altLang="en-US" sz="20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pic>
        <p:nvPicPr>
          <p:cNvPr id="4" name="그래픽 3">
            <a:extLst>
              <a:ext uri="{FF2B5EF4-FFF2-40B4-BE49-F238E27FC236}">
                <a16:creationId xmlns:a16="http://schemas.microsoft.com/office/drawing/2014/main" id="{39DA0A9D-C390-4C89-8B60-9B190A10DE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8559" y="3497230"/>
            <a:ext cx="3568422" cy="248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779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슬라이드 번호 개체 틀 19">
            <a:extLst>
              <a:ext uri="{FF2B5EF4-FFF2-40B4-BE49-F238E27FC236}">
                <a16:creationId xmlns:a16="http://schemas.microsoft.com/office/drawing/2014/main" id="{46236431-0DA3-4E27-9110-58ECD165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7</a:t>
            </a:fld>
            <a:endParaRPr lang="ko-KR" altLang="en-US" dirty="0"/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239A5709-E24D-4C75-AF34-F3A8BE221A34}"/>
              </a:ext>
            </a:extLst>
          </p:cNvPr>
          <p:cNvSpPr/>
          <p:nvPr/>
        </p:nvSpPr>
        <p:spPr>
          <a:xfrm>
            <a:off x="4069659" y="3504986"/>
            <a:ext cx="4348539" cy="686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 세계에서 모이는 자원봉사자들과 함께</a:t>
            </a:r>
            <a:endParaRPr lang="en-US" altLang="ko-KR" sz="20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SAE LAO PROJECT</a:t>
            </a:r>
            <a:endParaRPr lang="ko-KR" altLang="en-US" sz="14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40736F74-7F0A-47E8-A1F5-461AB9B8B73C}"/>
              </a:ext>
            </a:extLst>
          </p:cNvPr>
          <p:cNvSpPr/>
          <p:nvPr/>
        </p:nvSpPr>
        <p:spPr>
          <a:xfrm>
            <a:off x="4069658" y="4275356"/>
            <a:ext cx="4348539" cy="1847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라오스에서 지속가능한 공동체를 이뤄가는 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SAE LAO PROJECT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에 전 세계 봉사자와 함께 참여합니다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교육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사회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환경이라는 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가지 목표를 가지고 전 세계 청년들이 모였습니다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지역 아이들에게 영어를 </a:t>
            </a: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가르쳐줌으로써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공정한 교육 기회를 얻을 수 있도록 노력합니다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또한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빗물을 사용하거나 친환경 벽돌을 만드는 등 생태활동을 통해 지속가능한 환경을 만들어갑니다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</a:p>
          <a:p>
            <a:pPr algn="just">
              <a:lnSpc>
                <a:spcPct val="120000"/>
              </a:lnSpc>
            </a:pPr>
            <a:r>
              <a:rPr lang="ko-KR" altLang="en-US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다양한 국적의 청년과 소통하여 영어에 대한 두려움을 없애고</a:t>
            </a:r>
            <a:r>
              <a:rPr lang="en-US" altLang="ko-KR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더 큰 세상을 바라보는 시각을 가져봅니다</a:t>
            </a:r>
            <a:r>
              <a:rPr lang="en-US" altLang="ko-KR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  <a:endParaRPr lang="ko-KR" altLang="en-US" sz="1200" b="1" dirty="0">
              <a:solidFill>
                <a:srgbClr val="0070C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C12214BC-743A-40CF-AA5F-0E448103F016}"/>
              </a:ext>
            </a:extLst>
          </p:cNvPr>
          <p:cNvSpPr/>
          <p:nvPr/>
        </p:nvSpPr>
        <p:spPr>
          <a:xfrm>
            <a:off x="2805303" y="1270680"/>
            <a:ext cx="5612894" cy="1588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2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반나통이라는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작은 마을에 라오스의 지속 가능한 환경을 만들기 위해 전 세계에서 봉사자들이 모였습니다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마을 아이들에게 영어를 가르쳐주고 친환경적인 삶을 이뤄내려고 노력하기도 합니다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 </a:t>
            </a:r>
            <a:r>
              <a:rPr lang="ko-KR" altLang="en-US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다양한 국적의 봉사자가 왜 라오스에 모였을까요</a:t>
            </a:r>
            <a:r>
              <a:rPr lang="en-US" altLang="ko-KR" sz="12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? </a:t>
            </a:r>
          </a:p>
          <a:p>
            <a:pPr algn="just">
              <a:lnSpc>
                <a:spcPct val="120000"/>
              </a:lnSpc>
            </a:pPr>
            <a:endParaRPr lang="en-US" altLang="ko-KR" sz="5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그들과 직접 소통하고</a:t>
            </a:r>
            <a:r>
              <a:rPr lang="en-US" altLang="ko-KR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지역 아이들과 친구가 되는 이번 여행은 더 큰 세상을 바라보는 계기가 될 것입니다</a:t>
            </a:r>
            <a:r>
              <a:rPr lang="en-US" altLang="ko-KR" sz="1200" b="1" dirty="0">
                <a:solidFill>
                  <a:srgbClr val="0070C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.</a:t>
            </a:r>
          </a:p>
        </p:txBody>
      </p:sp>
      <p:pic>
        <p:nvPicPr>
          <p:cNvPr id="7" name="그래픽 6">
            <a:extLst>
              <a:ext uri="{FF2B5EF4-FFF2-40B4-BE49-F238E27FC236}">
                <a16:creationId xmlns:a16="http://schemas.microsoft.com/office/drawing/2014/main" id="{C82093C5-C8B3-4D75-9693-4C96B5C32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3792" y="1329995"/>
            <a:ext cx="2214177" cy="374870"/>
          </a:xfrm>
          <a:prstGeom prst="rect">
            <a:avLst/>
          </a:prstGeom>
        </p:spPr>
      </p:pic>
      <p:grpSp>
        <p:nvGrpSpPr>
          <p:cNvPr id="100" name="그룹 99">
            <a:extLst>
              <a:ext uri="{FF2B5EF4-FFF2-40B4-BE49-F238E27FC236}">
                <a16:creationId xmlns:a16="http://schemas.microsoft.com/office/drawing/2014/main" id="{31BC3A36-3B90-4605-AC2B-0A99903CA427}"/>
              </a:ext>
            </a:extLst>
          </p:cNvPr>
          <p:cNvGrpSpPr/>
          <p:nvPr/>
        </p:nvGrpSpPr>
        <p:grpSpPr>
          <a:xfrm>
            <a:off x="3052839" y="551951"/>
            <a:ext cx="3252274" cy="307777"/>
            <a:chOff x="2075489" y="551951"/>
            <a:chExt cx="3252274" cy="307777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1412C3D3-F7D4-4415-B153-76A4732FD9E3}"/>
                </a:ext>
              </a:extLst>
            </p:cNvPr>
            <p:cNvSpPr txBox="1"/>
            <p:nvPr/>
          </p:nvSpPr>
          <p:spPr>
            <a:xfrm>
              <a:off x="2075489" y="551951"/>
              <a:ext cx="64954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20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Pretendard ExtraLight" panose="02000303000000020004" pitchFamily="50" charset="-127"/>
                  <a:ea typeface="Pretendard ExtraLight" panose="02000303000000020004" pitchFamily="50" charset="-127"/>
                  <a:cs typeface="Pretendard ExtraLight" panose="02000303000000020004" pitchFamily="50" charset="-127"/>
                </a:rPr>
                <a:t>|</a:t>
              </a:r>
              <a:endParaRPr lang="en-US" altLang="ko-KR" sz="2000" spc="-3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C0000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E281F865-5A30-46B6-8C97-B1186193C863}"/>
                </a:ext>
              </a:extLst>
            </p:cNvPr>
            <p:cNvSpPr txBox="1"/>
            <p:nvPr userDrawn="1"/>
          </p:nvSpPr>
          <p:spPr>
            <a:xfrm>
              <a:off x="2286033" y="575257"/>
              <a:ext cx="3041730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세계 속의 어울림</a:t>
              </a:r>
              <a:r>
                <a:rPr lang="en-US" altLang="ko-KR" sz="1600" spc="-3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, We Are The LAOS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1B579AB-B644-4EEA-8802-C9CCEAD3DA01}"/>
              </a:ext>
            </a:extLst>
          </p:cNvPr>
          <p:cNvSpPr txBox="1"/>
          <p:nvPr/>
        </p:nvSpPr>
        <p:spPr>
          <a:xfrm>
            <a:off x="544945" y="1329995"/>
            <a:ext cx="2056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라오스 여행학교는</a:t>
            </a:r>
            <a:r>
              <a:rPr lang="en-US" altLang="ko-KR" sz="20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?</a:t>
            </a:r>
            <a:endParaRPr lang="ko-KR" altLang="en-US" sz="20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pic>
        <p:nvPicPr>
          <p:cNvPr id="8" name="그래픽 7">
            <a:extLst>
              <a:ext uri="{FF2B5EF4-FFF2-40B4-BE49-F238E27FC236}">
                <a16:creationId xmlns:a16="http://schemas.microsoft.com/office/drawing/2014/main" id="{2AA56FF9-3481-4528-8E8B-AF0FBDA1C7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075" y="3347606"/>
            <a:ext cx="4498925" cy="300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27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1A3E80D-99AA-4CDD-9666-4948A6104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8</a:t>
            </a:fld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9811358-DD26-4870-8817-67232EB62F64}"/>
              </a:ext>
            </a:extLst>
          </p:cNvPr>
          <p:cNvPicPr>
            <a:picLocks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34" y="1215726"/>
            <a:ext cx="2525205" cy="1617824"/>
          </a:xfrm>
          <a:prstGeom prst="rect">
            <a:avLst/>
          </a:prstGeom>
        </p:spPr>
      </p:pic>
      <p:pic>
        <p:nvPicPr>
          <p:cNvPr id="17" name="그래픽 16">
            <a:extLst>
              <a:ext uri="{FF2B5EF4-FFF2-40B4-BE49-F238E27FC236}">
                <a16:creationId xmlns:a16="http://schemas.microsoft.com/office/drawing/2014/main" id="{D9FDA883-435C-4665-97DF-B5BFCFA4ED6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66987"/>
          <a:stretch/>
        </p:blipFill>
        <p:spPr>
          <a:xfrm>
            <a:off x="3271094" y="1215726"/>
            <a:ext cx="5243010" cy="451603"/>
          </a:xfrm>
          <a:prstGeom prst="rect">
            <a:avLst/>
          </a:prstGeom>
        </p:spPr>
      </p:pic>
      <p:pic>
        <p:nvPicPr>
          <p:cNvPr id="21" name="그래픽 20">
            <a:extLst>
              <a:ext uri="{FF2B5EF4-FFF2-40B4-BE49-F238E27FC236}">
                <a16:creationId xmlns:a16="http://schemas.microsoft.com/office/drawing/2014/main" id="{043DECD5-F7A1-46DC-BA36-3FF73873F9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09144" y="1754892"/>
            <a:ext cx="91253" cy="8804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8FC7C30-84E5-4BDB-9E6F-930B64EB8E48}"/>
              </a:ext>
            </a:extLst>
          </p:cNvPr>
          <p:cNvSpPr txBox="1"/>
          <p:nvPr/>
        </p:nvSpPr>
        <p:spPr>
          <a:xfrm>
            <a:off x="3481346" y="1576012"/>
            <a:ext cx="5553751" cy="129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문화체육관광부 </a:t>
            </a:r>
            <a:r>
              <a:rPr lang="ko-KR" altLang="en-US" sz="11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국외여행인솔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(T/C),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대한적십자사 현장체험학습 자격을 소지한 해외 경험 풍부한 인솔자의 </a:t>
            </a:r>
            <a:r>
              <a:rPr lang="ko-KR" altLang="en-US" sz="1100" dirty="0" err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올케어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endParaRPr lang="en-US" altLang="ko-KR" sz="11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70000"/>
              </a:lnSpc>
            </a:pPr>
            <a:endParaRPr lang="en-US" altLang="ko-KR" sz="35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70000"/>
              </a:lnSpc>
            </a:pP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매일 활동내용 및 특이사항을 사진과 함께 청소년 보호자에게 공유</a:t>
            </a:r>
            <a:endParaRPr lang="en-US" altLang="ko-KR" sz="11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70000"/>
              </a:lnSpc>
            </a:pP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위생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영양 밸런스를 맞춘 안전한 먹거리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현지식을 제공 </a:t>
            </a:r>
            <a:endParaRPr lang="en-US" altLang="ko-KR" sz="11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23" name="그래픽 22">
            <a:extLst>
              <a:ext uri="{FF2B5EF4-FFF2-40B4-BE49-F238E27FC236}">
                <a16:creationId xmlns:a16="http://schemas.microsoft.com/office/drawing/2014/main" id="{5F9741C2-8ACD-453F-93D7-C7CBC4A61F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09144" y="2397845"/>
            <a:ext cx="91253" cy="88046"/>
          </a:xfrm>
          <a:prstGeom prst="rect">
            <a:avLst/>
          </a:prstGeom>
        </p:spPr>
      </p:pic>
      <p:pic>
        <p:nvPicPr>
          <p:cNvPr id="24" name="그래픽 23">
            <a:extLst>
              <a:ext uri="{FF2B5EF4-FFF2-40B4-BE49-F238E27FC236}">
                <a16:creationId xmlns:a16="http://schemas.microsoft.com/office/drawing/2014/main" id="{4741FE8D-1B75-4B3F-81C5-79D2339FD1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09144" y="2684540"/>
            <a:ext cx="91253" cy="8804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EDC6D81-2716-4E2E-ACDB-69D5AA183AF6}"/>
              </a:ext>
            </a:extLst>
          </p:cNvPr>
          <p:cNvPicPr>
            <a:picLocks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34" y="3037360"/>
            <a:ext cx="2546927" cy="1617859"/>
          </a:xfrm>
          <a:prstGeom prst="rect">
            <a:avLst/>
          </a:prstGeom>
        </p:spPr>
      </p:pic>
      <p:pic>
        <p:nvPicPr>
          <p:cNvPr id="18" name="그래픽 17">
            <a:extLst>
              <a:ext uri="{FF2B5EF4-FFF2-40B4-BE49-F238E27FC236}">
                <a16:creationId xmlns:a16="http://schemas.microsoft.com/office/drawing/2014/main" id="{DB088797-6A0E-43B3-B0A4-19C65A11B84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b="65817"/>
          <a:stretch/>
        </p:blipFill>
        <p:spPr>
          <a:xfrm>
            <a:off x="3307373" y="3032957"/>
            <a:ext cx="4269084" cy="451603"/>
          </a:xfrm>
          <a:prstGeom prst="rect">
            <a:avLst/>
          </a:prstGeom>
        </p:spPr>
      </p:pic>
      <p:pic>
        <p:nvPicPr>
          <p:cNvPr id="15" name="그래픽 14">
            <a:extLst>
              <a:ext uri="{FF2B5EF4-FFF2-40B4-BE49-F238E27FC236}">
                <a16:creationId xmlns:a16="http://schemas.microsoft.com/office/drawing/2014/main" id="{58023AC8-ECE5-4334-8305-C99DA10976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32926" y="3724469"/>
            <a:ext cx="92038" cy="938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10B5401-0CAA-4BE9-BF51-8BF14AAC56BA}"/>
              </a:ext>
            </a:extLst>
          </p:cNvPr>
          <p:cNvSpPr txBox="1"/>
          <p:nvPr/>
        </p:nvSpPr>
        <p:spPr>
          <a:xfrm>
            <a:off x="3481346" y="3559246"/>
            <a:ext cx="5553752" cy="72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프로젝트기반학습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(PBL):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여행 전 오리엔테이션 → 여행 중 생각나누기 → 여행 후 국내캠프</a:t>
            </a:r>
          </a:p>
          <a:p>
            <a:pPr>
              <a:lnSpc>
                <a:spcPct val="170000"/>
              </a:lnSpc>
            </a:pPr>
            <a:endParaRPr lang="en-US" altLang="ko-KR" sz="3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70000"/>
              </a:lnSpc>
            </a:pP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인터뷰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여행에세이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자기소개서 등 다양한 장르의 글쓰기 지원 </a:t>
            </a:r>
          </a:p>
        </p:txBody>
      </p:sp>
      <p:pic>
        <p:nvPicPr>
          <p:cNvPr id="26" name="그래픽 25">
            <a:extLst>
              <a:ext uri="{FF2B5EF4-FFF2-40B4-BE49-F238E27FC236}">
                <a16:creationId xmlns:a16="http://schemas.microsoft.com/office/drawing/2014/main" id="{879D57DE-084E-476C-99C2-9ED546122F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32926" y="4091305"/>
            <a:ext cx="92038" cy="9382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0647D43-CD38-43D5-A4A6-55B10AFD6F84}"/>
              </a:ext>
            </a:extLst>
          </p:cNvPr>
          <p:cNvPicPr>
            <a:picLocks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33" y="4854626"/>
            <a:ext cx="2520915" cy="1702927"/>
          </a:xfrm>
          <a:prstGeom prst="rect">
            <a:avLst/>
          </a:prstGeom>
        </p:spPr>
      </p:pic>
      <p:pic>
        <p:nvPicPr>
          <p:cNvPr id="19" name="그래픽 18">
            <a:extLst>
              <a:ext uri="{FF2B5EF4-FFF2-40B4-BE49-F238E27FC236}">
                <a16:creationId xmlns:a16="http://schemas.microsoft.com/office/drawing/2014/main" id="{AC07D347-FDFD-44DB-B659-4D7492F732F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b="65817"/>
          <a:stretch/>
        </p:blipFill>
        <p:spPr>
          <a:xfrm>
            <a:off x="3266629" y="4854627"/>
            <a:ext cx="3482514" cy="450133"/>
          </a:xfrm>
          <a:prstGeom prst="rect">
            <a:avLst/>
          </a:prstGeom>
        </p:spPr>
      </p:pic>
      <p:pic>
        <p:nvPicPr>
          <p:cNvPr id="32" name="그래픽 31">
            <a:extLst>
              <a:ext uri="{FF2B5EF4-FFF2-40B4-BE49-F238E27FC236}">
                <a16:creationId xmlns:a16="http://schemas.microsoft.com/office/drawing/2014/main" id="{991F7E69-FAE8-425F-A954-898E250876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04446" y="5565889"/>
            <a:ext cx="91098" cy="98756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CE7814A-58B3-4789-BBCF-36F6524B2188}"/>
              </a:ext>
            </a:extLst>
          </p:cNvPr>
          <p:cNvSpPr txBox="1"/>
          <p:nvPr/>
        </p:nvSpPr>
        <p:spPr>
          <a:xfrm>
            <a:off x="3481346" y="5405258"/>
            <a:ext cx="5463899" cy="72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국제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NGO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활동가를 비롯한 공정여행 인솔자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국제기구 활동가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예술가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교사 등을 통한 진로탐색</a:t>
            </a:r>
            <a:endParaRPr lang="en-US" altLang="ko-KR" sz="110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70000"/>
              </a:lnSpc>
            </a:pPr>
            <a:endParaRPr lang="en-US" altLang="ko-KR" sz="3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70000"/>
              </a:lnSpc>
            </a:pP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여행 후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국내 진로 탐색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특강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멘토링</a:t>
            </a:r>
            <a:r>
              <a:rPr lang="en-US" altLang="ko-KR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, </a:t>
            </a:r>
            <a:r>
              <a:rPr lang="ko-KR" altLang="en-US" sz="110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인턴쉽 등 후속 지원</a:t>
            </a:r>
          </a:p>
        </p:txBody>
      </p:sp>
      <p:pic>
        <p:nvPicPr>
          <p:cNvPr id="35" name="그래픽 34">
            <a:extLst>
              <a:ext uri="{FF2B5EF4-FFF2-40B4-BE49-F238E27FC236}">
                <a16:creationId xmlns:a16="http://schemas.microsoft.com/office/drawing/2014/main" id="{CBA43CA9-BAF0-448C-95CC-6F5FA953FC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04446" y="5950543"/>
            <a:ext cx="91098" cy="98756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ED50EC3A-8A99-45D3-81FA-1AEF7342D6B9}"/>
              </a:ext>
            </a:extLst>
          </p:cNvPr>
          <p:cNvGrpSpPr/>
          <p:nvPr/>
        </p:nvGrpSpPr>
        <p:grpSpPr>
          <a:xfrm>
            <a:off x="3261569" y="1208725"/>
            <a:ext cx="3795661" cy="370465"/>
            <a:chOff x="3261569" y="1208725"/>
            <a:chExt cx="3795661" cy="370465"/>
          </a:xfrm>
        </p:grpSpPr>
        <p:pic>
          <p:nvPicPr>
            <p:cNvPr id="9" name="그래픽 8">
              <a:extLst>
                <a:ext uri="{FF2B5EF4-FFF2-40B4-BE49-F238E27FC236}">
                  <a16:creationId xmlns:a16="http://schemas.microsoft.com/office/drawing/2014/main" id="{B9339571-B63A-4085-8E7F-2116A2FA2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404444" y="1208725"/>
              <a:ext cx="3652786" cy="370465"/>
            </a:xfrm>
            <a:prstGeom prst="rect">
              <a:avLst/>
            </a:prstGeom>
          </p:spPr>
        </p:pic>
        <p:pic>
          <p:nvPicPr>
            <p:cNvPr id="36" name="그래픽 35">
              <a:extLst>
                <a:ext uri="{FF2B5EF4-FFF2-40B4-BE49-F238E27FC236}">
                  <a16:creationId xmlns:a16="http://schemas.microsoft.com/office/drawing/2014/main" id="{67673068-D5A2-4C28-A8F3-2EA47EB7D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261569" y="1208725"/>
              <a:ext cx="3652786" cy="370465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6BA39568-5BDF-4DD7-80B8-6B33A6FA7100}"/>
              </a:ext>
            </a:extLst>
          </p:cNvPr>
          <p:cNvSpPr txBox="1"/>
          <p:nvPr/>
        </p:nvSpPr>
        <p:spPr>
          <a:xfrm>
            <a:off x="3280619" y="1229421"/>
            <a:ext cx="492992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 </a:t>
            </a:r>
            <a:r>
              <a:rPr lang="ko-KR" altLang="en-US" sz="15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현지파트너기관과 함께 진행하는 안전한 여행</a:t>
            </a: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43947733-16A5-444A-912C-575DDADA0318}"/>
              </a:ext>
            </a:extLst>
          </p:cNvPr>
          <p:cNvGrpSpPr/>
          <p:nvPr/>
        </p:nvGrpSpPr>
        <p:grpSpPr>
          <a:xfrm>
            <a:off x="3261569" y="3027320"/>
            <a:ext cx="3795661" cy="370465"/>
            <a:chOff x="3261569" y="1208725"/>
            <a:chExt cx="3795661" cy="370465"/>
          </a:xfrm>
        </p:grpSpPr>
        <p:pic>
          <p:nvPicPr>
            <p:cNvPr id="38" name="그래픽 37">
              <a:extLst>
                <a:ext uri="{FF2B5EF4-FFF2-40B4-BE49-F238E27FC236}">
                  <a16:creationId xmlns:a16="http://schemas.microsoft.com/office/drawing/2014/main" id="{96FE5678-5896-44D4-BE53-7C762628C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404444" y="1208725"/>
              <a:ext cx="3652786" cy="370465"/>
            </a:xfrm>
            <a:prstGeom prst="rect">
              <a:avLst/>
            </a:prstGeom>
          </p:spPr>
        </p:pic>
        <p:pic>
          <p:nvPicPr>
            <p:cNvPr id="39" name="그래픽 38">
              <a:extLst>
                <a:ext uri="{FF2B5EF4-FFF2-40B4-BE49-F238E27FC236}">
                  <a16:creationId xmlns:a16="http://schemas.microsoft.com/office/drawing/2014/main" id="{63C2E0B2-450A-497A-84BB-2A0397065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261569" y="1208725"/>
              <a:ext cx="3652786" cy="370465"/>
            </a:xfrm>
            <a:prstGeom prst="rect">
              <a:avLst/>
            </a:prstGeom>
          </p:spPr>
        </p:pic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5AC21EC4-74F5-48CD-9856-5D6A34D37A84}"/>
              </a:ext>
            </a:extLst>
          </p:cNvPr>
          <p:cNvSpPr txBox="1"/>
          <p:nvPr/>
        </p:nvSpPr>
        <p:spPr>
          <a:xfrm>
            <a:off x="3280619" y="3048016"/>
            <a:ext cx="492992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2. </a:t>
            </a:r>
            <a:r>
              <a:rPr lang="ko-KR" altLang="en-US" sz="15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자기주도적으로 준비하고 떠나는 여행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7F1AE3E1-5AB1-4E85-B454-08875CAE9BD9}"/>
              </a:ext>
            </a:extLst>
          </p:cNvPr>
          <p:cNvGrpSpPr/>
          <p:nvPr/>
        </p:nvGrpSpPr>
        <p:grpSpPr>
          <a:xfrm>
            <a:off x="3261569" y="4846595"/>
            <a:ext cx="3795661" cy="370465"/>
            <a:chOff x="3261569" y="1208725"/>
            <a:chExt cx="3795661" cy="370465"/>
          </a:xfrm>
        </p:grpSpPr>
        <p:pic>
          <p:nvPicPr>
            <p:cNvPr id="42" name="그래픽 41">
              <a:extLst>
                <a:ext uri="{FF2B5EF4-FFF2-40B4-BE49-F238E27FC236}">
                  <a16:creationId xmlns:a16="http://schemas.microsoft.com/office/drawing/2014/main" id="{B5463C0A-33DD-4ADD-8078-6FDB298A99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404444" y="1208725"/>
              <a:ext cx="3652786" cy="370465"/>
            </a:xfrm>
            <a:prstGeom prst="rect">
              <a:avLst/>
            </a:prstGeom>
          </p:spPr>
        </p:pic>
        <p:pic>
          <p:nvPicPr>
            <p:cNvPr id="43" name="그래픽 42">
              <a:extLst>
                <a:ext uri="{FF2B5EF4-FFF2-40B4-BE49-F238E27FC236}">
                  <a16:creationId xmlns:a16="http://schemas.microsoft.com/office/drawing/2014/main" id="{8AE2EB42-C055-4E29-A73A-4595C4FAD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261569" y="1208725"/>
              <a:ext cx="3652786" cy="370465"/>
            </a:xfrm>
            <a:prstGeom prst="rect">
              <a:avLst/>
            </a:prstGeom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8A5C862F-55D8-423C-8391-F9CB5EB8DE33}"/>
              </a:ext>
            </a:extLst>
          </p:cNvPr>
          <p:cNvSpPr txBox="1"/>
          <p:nvPr/>
        </p:nvSpPr>
        <p:spPr>
          <a:xfrm>
            <a:off x="3280619" y="4867291"/>
            <a:ext cx="492992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 </a:t>
            </a:r>
            <a:r>
              <a:rPr lang="ko-KR" altLang="en-US" sz="15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여행학교에서 만나는 사람을 통한 진로 탐색</a:t>
            </a:r>
          </a:p>
        </p:txBody>
      </p:sp>
    </p:spTree>
    <p:extLst>
      <p:ext uri="{BB962C8B-B14F-4D97-AF65-F5344CB8AC3E}">
        <p14:creationId xmlns:p14="http://schemas.microsoft.com/office/powerpoint/2010/main" val="2302441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화살표: 위쪽 14">
            <a:extLst>
              <a:ext uri="{FF2B5EF4-FFF2-40B4-BE49-F238E27FC236}">
                <a16:creationId xmlns:a16="http://schemas.microsoft.com/office/drawing/2014/main" id="{0BB23222-2CB8-0C31-4C84-1CB53595BD93}"/>
              </a:ext>
            </a:extLst>
          </p:cNvPr>
          <p:cNvSpPr/>
          <p:nvPr/>
        </p:nvSpPr>
        <p:spPr>
          <a:xfrm>
            <a:off x="295973" y="3359878"/>
            <a:ext cx="8421188" cy="1539200"/>
          </a:xfrm>
          <a:prstGeom prst="upArrow">
            <a:avLst>
              <a:gd name="adj1" fmla="val 65147"/>
              <a:gd name="adj2" fmla="val 73404"/>
            </a:avLst>
          </a:prstGeom>
          <a:solidFill>
            <a:srgbClr val="4472C4">
              <a:alpha val="1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1A3E80D-99AA-4CDD-9666-4948A6104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9</a:t>
            </a:fld>
            <a:endParaRPr lang="ko-KR" altLang="en-US" dirty="0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B4D94903-8AF2-D22E-70DE-EC7A74B80A25}"/>
              </a:ext>
            </a:extLst>
          </p:cNvPr>
          <p:cNvSpPr/>
          <p:nvPr/>
        </p:nvSpPr>
        <p:spPr>
          <a:xfrm>
            <a:off x="1316752" y="4980755"/>
            <a:ext cx="6353504" cy="123907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altLang="ko-KR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OECD(</a:t>
            </a:r>
            <a:r>
              <a:rPr lang="ko-KR" altLang="en-US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경제협력개발기구</a:t>
            </a:r>
            <a:r>
              <a:rPr lang="en-US" altLang="ko-KR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r>
              <a:rPr lang="ko-KR" altLang="en-US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의</a:t>
            </a:r>
            <a:endParaRPr lang="en-US" altLang="ko-KR" sz="1600" dirty="0">
              <a:solidFill>
                <a:schemeClr val="tx2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‘</a:t>
            </a:r>
            <a:r>
              <a:rPr lang="ko-KR" altLang="en-US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청소년이 살아갈 </a:t>
            </a:r>
            <a:r>
              <a:rPr lang="ko-KR" altLang="en-US" sz="1600" b="1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미래사회에서 필요한 핵심역량</a:t>
            </a:r>
            <a:r>
              <a:rPr lang="ko-KR" altLang="en-US" sz="1600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1600" b="1" dirty="0">
                <a:solidFill>
                  <a:schemeClr val="tx2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4C’ </a:t>
            </a:r>
            <a:endParaRPr lang="en-US" altLang="ko-KR" sz="1050" b="1" dirty="0">
              <a:solidFill>
                <a:schemeClr val="tx2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>
              <a:lnSpc>
                <a:spcPct val="120000"/>
              </a:lnSpc>
            </a:pPr>
            <a:endParaRPr lang="en-US" altLang="ko-KR" sz="375" dirty="0">
              <a:solidFill>
                <a:schemeClr val="bg1"/>
              </a:solidFill>
              <a:highlight>
                <a:srgbClr val="FFFF00"/>
              </a:highlight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b="1" dirty="0" err="1">
                <a:solidFill>
                  <a:srgbClr val="FFFF00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ㅇ</a:t>
            </a:r>
            <a:r>
              <a:rPr lang="en-US" altLang="ko-KR" sz="135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</a:t>
            </a:r>
            <a:r>
              <a:rPr lang="en-US" altLang="ko-KR" sz="90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reativity: </a:t>
            </a:r>
            <a:r>
              <a:rPr lang="ko-KR" altLang="en-US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창의력</a:t>
            </a:r>
            <a:r>
              <a:rPr lang="en-US" altLang="ko-KR" sz="90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  </a:t>
            </a:r>
            <a:r>
              <a:rPr lang="en-US" altLang="ko-KR" sz="135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</a:t>
            </a:r>
            <a:r>
              <a:rPr lang="en-US" altLang="ko-KR" sz="90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ommunication: </a:t>
            </a:r>
            <a:r>
              <a:rPr lang="ko-KR" altLang="en-US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의사소통</a:t>
            </a:r>
            <a:r>
              <a:rPr lang="en-US" altLang="ko-KR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 </a:t>
            </a:r>
            <a:r>
              <a:rPr lang="en-US" altLang="ko-KR" sz="135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</a:t>
            </a:r>
            <a:r>
              <a:rPr lang="en-US" altLang="ko-KR" sz="90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ritical thinking: </a:t>
            </a:r>
            <a:r>
              <a:rPr lang="ko-KR" altLang="en-US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비판적 사고</a:t>
            </a:r>
            <a:r>
              <a:rPr lang="en-US" altLang="ko-KR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       </a:t>
            </a:r>
            <a:r>
              <a:rPr lang="en-US" altLang="ko-KR" sz="135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</a:t>
            </a:r>
            <a:r>
              <a:rPr lang="en-US" altLang="ko-KR" sz="900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ollaboration:</a:t>
            </a:r>
            <a:r>
              <a:rPr lang="en-US" altLang="ko-KR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협업</a:t>
            </a:r>
            <a:r>
              <a:rPr lang="ko-KR" altLang="en-US" sz="900" b="1" dirty="0">
                <a:solidFill>
                  <a:srgbClr val="FFFF00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900" b="1" dirty="0" err="1">
                <a:solidFill>
                  <a:srgbClr val="FFFF00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ㅇ</a:t>
            </a:r>
            <a:r>
              <a:rPr lang="ko-KR" altLang="en-US" sz="900" b="1" dirty="0">
                <a:solidFill>
                  <a:schemeClr val="tx1"/>
                </a:solidFill>
                <a:highlight>
                  <a:srgbClr val="FFFF00"/>
                </a:highlight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endParaRPr lang="en-US" altLang="ko-KR" sz="788" dirty="0">
              <a:solidFill>
                <a:schemeClr val="tx1"/>
              </a:solidFill>
              <a:highlight>
                <a:srgbClr val="FFFF00"/>
              </a:highlight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2050" name="Picture 2" descr="OECD 사무총장 “한류, 한국을 세계적 무대에 올려놓았다” - 정책뉴스 | 뉴스 | 대한민국 정책브리핑">
            <a:extLst>
              <a:ext uri="{FF2B5EF4-FFF2-40B4-BE49-F238E27FC236}">
                <a16:creationId xmlns:a16="http://schemas.microsoft.com/office/drawing/2014/main" id="{D111EC02-4534-ADAE-A4B4-AA67ECDFE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51" y="1651024"/>
            <a:ext cx="2517419" cy="174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2AFDD3E-0C2F-0333-ED46-D7B0807E3F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7" r="4754"/>
          <a:stretch/>
        </p:blipFill>
        <p:spPr bwMode="auto">
          <a:xfrm>
            <a:off x="3444712" y="1857129"/>
            <a:ext cx="4225543" cy="134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9E3025-AEB2-23F8-2335-657347178820}"/>
              </a:ext>
            </a:extLst>
          </p:cNvPr>
          <p:cNvSpPr txBox="1"/>
          <p:nvPr/>
        </p:nvSpPr>
        <p:spPr>
          <a:xfrm>
            <a:off x="4068871" y="1240570"/>
            <a:ext cx="333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B050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OECD </a:t>
            </a:r>
            <a:r>
              <a:rPr lang="ko-KR" altLang="en-US" sz="1600" dirty="0">
                <a:solidFill>
                  <a:srgbClr val="00B050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교육 </a:t>
            </a:r>
            <a:r>
              <a:rPr lang="en-US" altLang="ko-KR" sz="1600" dirty="0">
                <a:solidFill>
                  <a:srgbClr val="00B050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2030, </a:t>
            </a:r>
            <a:r>
              <a:rPr lang="ko-KR" altLang="en-US" sz="1600" dirty="0">
                <a:solidFill>
                  <a:srgbClr val="00B050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우리가 원하는 미래</a:t>
            </a:r>
            <a:endParaRPr lang="en-US" altLang="ko-KR" sz="2800" strike="sngStrike" dirty="0">
              <a:solidFill>
                <a:srgbClr val="00B050"/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02254D68-69F1-275D-E4AC-F90681F7E17B}"/>
              </a:ext>
            </a:extLst>
          </p:cNvPr>
          <p:cNvSpPr/>
          <p:nvPr/>
        </p:nvSpPr>
        <p:spPr>
          <a:xfrm>
            <a:off x="2301004" y="3996294"/>
            <a:ext cx="4385000" cy="4902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altLang="ko-KR" sz="1000" dirty="0">
              <a:solidFill>
                <a:schemeClr val="tx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b="1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청소년 여행학교의 ‘여행 </a:t>
            </a:r>
            <a:r>
              <a:rPr lang="ko-KR" altLang="en-US" sz="1400" b="1" dirty="0" err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전→중→후’로</a:t>
            </a:r>
            <a:r>
              <a:rPr lang="ko-KR" altLang="en-US" sz="1400" b="1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이어지는 학습</a:t>
            </a:r>
            <a:r>
              <a:rPr lang="ko-KR" altLang="en-US" sz="140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endParaRPr lang="en-US" altLang="ko-KR" sz="1400" dirty="0">
              <a:solidFill>
                <a:schemeClr val="tx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>
              <a:lnSpc>
                <a:spcPct val="120000"/>
              </a:lnSpc>
            </a:pPr>
            <a:endParaRPr lang="en-US" altLang="ko-KR" sz="800" b="1" dirty="0">
              <a:solidFill>
                <a:schemeClr val="tx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글로벌 미래사회 핵심역량을 함양 </a:t>
            </a:r>
            <a:r>
              <a:rPr lang="en-US" altLang="ko-KR" sz="14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+</a:t>
            </a:r>
            <a:r>
              <a:rPr lang="ko-KR" altLang="en-US" sz="1400" b="1" dirty="0">
                <a:solidFill>
                  <a:srgbClr val="00B05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전인교육을 지향</a:t>
            </a:r>
            <a:endParaRPr lang="en-US" altLang="ko-KR" sz="1400" dirty="0">
              <a:solidFill>
                <a:srgbClr val="00B050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0793086-F13D-7F7C-B214-70FC26739F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871" y="3577334"/>
            <a:ext cx="849267" cy="281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841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1A3E80D-99AA-4CDD-9666-4948A6104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10</a:t>
            </a:fld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EBC09F2-BB8C-1DC5-8D2C-AB58A1ACE9FC}"/>
              </a:ext>
            </a:extLst>
          </p:cNvPr>
          <p:cNvSpPr/>
          <p:nvPr/>
        </p:nvSpPr>
        <p:spPr>
          <a:xfrm>
            <a:off x="550886" y="4709427"/>
            <a:ext cx="2410949" cy="1612301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7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여행을 하는 것만큼 사전 준비도 중요합니다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. 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청소년 여행학교는 의미 있는 여행을 위해 사전 오리엔테이션을 시행합니다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. </a:t>
            </a:r>
          </a:p>
          <a:p>
            <a:pPr lvl="0" algn="ctr">
              <a:lnSpc>
                <a:spcPct val="150000"/>
              </a:lnSpc>
              <a:defRPr/>
            </a:pPr>
            <a:endParaRPr lang="en-US" altLang="ko-KR" sz="700" dirty="0">
              <a:solidFill>
                <a:schemeClr val="bg1">
                  <a:lumMod val="50000"/>
                </a:schemeClr>
              </a:solidFill>
              <a:latin typeface="Pretendard"/>
              <a:ea typeface="Pretendard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공정여행의 의미를 깊이 있게 배우고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, 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여행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일정 중 프로젝트를 미리 구상하며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 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자기 주도적 여행을 준비합니다</a:t>
            </a:r>
            <a:r>
              <a:rPr lang="en-US" altLang="ko-KR" sz="1000" dirty="0">
                <a:solidFill>
                  <a:srgbClr val="00B050"/>
                </a:solidFill>
                <a:latin typeface="Pretendard"/>
                <a:ea typeface="Pretendard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442E658-423F-0236-B4D0-C3B398F068EC}"/>
              </a:ext>
            </a:extLst>
          </p:cNvPr>
          <p:cNvSpPr/>
          <p:nvPr/>
        </p:nvSpPr>
        <p:spPr>
          <a:xfrm>
            <a:off x="3336410" y="4540370"/>
            <a:ext cx="2455479" cy="184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ko-KR" sz="7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프로젝트기반</a:t>
            </a:r>
            <a:r>
              <a:rPr lang="en-US" altLang="ko-KR" sz="1000" spc="-38" dirty="0">
                <a:solidFill>
                  <a:srgbClr val="00B050"/>
                </a:solidFill>
                <a:latin typeface="Pretendard"/>
                <a:ea typeface="Pretendard"/>
              </a:rPr>
              <a:t>(Project Based Learning)</a:t>
            </a: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학습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은 일방적으로 가르침을 받는 것이 아니라 스스로 문제를 해결해 나가는 과정을 통한 학습입니다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. </a:t>
            </a:r>
          </a:p>
          <a:p>
            <a:pPr lvl="0" algn="ctr">
              <a:lnSpc>
                <a:spcPct val="150000"/>
              </a:lnSpc>
              <a:defRPr/>
            </a:pPr>
            <a:endParaRPr lang="en-US" altLang="ko-KR" sz="700" dirty="0">
              <a:solidFill>
                <a:schemeClr val="bg1">
                  <a:lumMod val="50000"/>
                </a:schemeClr>
              </a:solidFill>
              <a:latin typeface="Pretendard"/>
              <a:ea typeface="Pretendard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미래 사회에서는 단순히 지식을 암기해서 정답을 맞히는 능력이 아닌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,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 </a:t>
            </a: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상호작용하며 스스로 문제를 해결하는 역량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을 필요로 합니다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.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Pretendard"/>
              <a:ea typeface="Pretendard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7038B34-D4FF-1387-0CE1-E5EAC636A46D}"/>
              </a:ext>
            </a:extLst>
          </p:cNvPr>
          <p:cNvSpPr/>
          <p:nvPr/>
        </p:nvSpPr>
        <p:spPr>
          <a:xfrm>
            <a:off x="6135498" y="4293403"/>
            <a:ext cx="2495021" cy="230479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공감만세 청소년 여행학교는 후속캠프를 통해 관계를 돈독히 하고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,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여행의 설렘과 배움을 삶에 연결시키는 활동을 이어갑니다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.</a:t>
            </a:r>
          </a:p>
          <a:p>
            <a:pPr algn="ctr">
              <a:lnSpc>
                <a:spcPct val="150000"/>
              </a:lnSpc>
              <a:defRPr/>
            </a:pPr>
            <a:endParaRPr lang="en-US" altLang="ko-KR" sz="700" dirty="0">
              <a:solidFill>
                <a:schemeClr val="bg1">
                  <a:lumMod val="50000"/>
                </a:schemeClr>
              </a:solidFill>
              <a:latin typeface="Pretendard"/>
              <a:ea typeface="Pretendard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 err="1">
                <a:solidFill>
                  <a:srgbClr val="00B050"/>
                </a:solidFill>
                <a:latin typeface="Pretendard"/>
                <a:ea typeface="Pretendard"/>
              </a:rPr>
              <a:t>수기집</a:t>
            </a: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 제작</a:t>
            </a:r>
            <a:r>
              <a:rPr lang="en-US" altLang="ko-KR" sz="1000" dirty="0">
                <a:solidFill>
                  <a:srgbClr val="00B050"/>
                </a:solidFill>
                <a:latin typeface="Pretendard"/>
                <a:ea typeface="Pretendard"/>
              </a:rPr>
              <a:t>, </a:t>
            </a: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공정여행 동아리 조직 등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,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온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·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오프라인 활동을 이어갑니다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. </a:t>
            </a:r>
          </a:p>
          <a:p>
            <a:pPr lvl="0" algn="ctr">
              <a:lnSpc>
                <a:spcPct val="150000"/>
              </a:lnSpc>
              <a:defRPr/>
            </a:pPr>
            <a:endParaRPr lang="en-US" altLang="ko-KR" sz="700" dirty="0">
              <a:solidFill>
                <a:schemeClr val="bg1">
                  <a:lumMod val="50000"/>
                </a:schemeClr>
              </a:solidFill>
              <a:latin typeface="Pretendard"/>
              <a:ea typeface="Pretendard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각자 관심 있는 </a:t>
            </a: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진로를 직</a:t>
            </a:r>
            <a:r>
              <a:rPr lang="en-US" altLang="ko-KR" sz="1000" dirty="0">
                <a:solidFill>
                  <a:srgbClr val="00B050"/>
                </a:solidFill>
                <a:latin typeface="Pretendard"/>
                <a:ea typeface="Pretendard"/>
              </a:rPr>
              <a:t>·</a:t>
            </a:r>
            <a:r>
              <a:rPr lang="ko-KR" altLang="en-US" sz="1000" dirty="0">
                <a:solidFill>
                  <a:srgbClr val="00B050"/>
                </a:solidFill>
                <a:latin typeface="Pretendard"/>
                <a:ea typeface="Pretendard"/>
              </a:rPr>
              <a:t>간접적으로 체험할 수 있는 다양한 후속 프로그램을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지원합니다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Pretendard"/>
                <a:ea typeface="Pretendard"/>
              </a:rPr>
              <a:t>.</a:t>
            </a:r>
          </a:p>
          <a:p>
            <a:pPr lvl="0" algn="ctr">
              <a:lnSpc>
                <a:spcPct val="150000"/>
              </a:lnSpc>
              <a:defRPr/>
            </a:pP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Pretendard"/>
              <a:ea typeface="Pretendard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4DC960-EDF7-92D6-AA0B-DA393B5CEDDE}"/>
              </a:ext>
            </a:extLst>
          </p:cNvPr>
          <p:cNvSpPr txBox="1"/>
          <p:nvPr/>
        </p:nvSpPr>
        <p:spPr>
          <a:xfrm>
            <a:off x="928955" y="3867363"/>
            <a:ext cx="17174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사전 </a:t>
            </a:r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OT,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전문가 강의 등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C386F9C-72FE-6228-7F60-C97AFB879011}"/>
              </a:ext>
            </a:extLst>
          </p:cNvPr>
          <p:cNvSpPr txBox="1"/>
          <p:nvPr/>
        </p:nvSpPr>
        <p:spPr>
          <a:xfrm>
            <a:off x="6333814" y="3894116"/>
            <a:ext cx="199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후속캠프</a:t>
            </a:r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진로특강</a:t>
            </a:r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멘토링 등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8" name="화살표: 오른쪽 27">
            <a:extLst>
              <a:ext uri="{FF2B5EF4-FFF2-40B4-BE49-F238E27FC236}">
                <a16:creationId xmlns:a16="http://schemas.microsoft.com/office/drawing/2014/main" id="{224A0C7E-A649-7F7C-3BA6-CC2406F66A31}"/>
              </a:ext>
            </a:extLst>
          </p:cNvPr>
          <p:cNvSpPr/>
          <p:nvPr/>
        </p:nvSpPr>
        <p:spPr>
          <a:xfrm>
            <a:off x="2112721" y="3247303"/>
            <a:ext cx="4984763" cy="335934"/>
          </a:xfrm>
          <a:prstGeom prst="rightArrow">
            <a:avLst>
              <a:gd name="adj1" fmla="val 50000"/>
              <a:gd name="adj2" fmla="val 65802"/>
            </a:avLst>
          </a:prstGeom>
          <a:gradFill>
            <a:gsLst>
              <a:gs pos="0">
                <a:srgbClr val="FFFFFF"/>
              </a:gs>
              <a:gs pos="54000">
                <a:srgbClr val="00B05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B54F55A1-3633-3E27-270B-A0BE0E2D4E29}"/>
              </a:ext>
            </a:extLst>
          </p:cNvPr>
          <p:cNvGrpSpPr/>
          <p:nvPr/>
        </p:nvGrpSpPr>
        <p:grpSpPr>
          <a:xfrm>
            <a:off x="1438729" y="3080260"/>
            <a:ext cx="683890" cy="681747"/>
            <a:chOff x="1005732" y="2072130"/>
            <a:chExt cx="911853" cy="908995"/>
          </a:xfrm>
        </p:grpSpPr>
        <p:sp>
          <p:nvSpPr>
            <p:cNvPr id="39" name="Oval 167">
              <a:extLst>
                <a:ext uri="{FF2B5EF4-FFF2-40B4-BE49-F238E27FC236}">
                  <a16:creationId xmlns:a16="http://schemas.microsoft.com/office/drawing/2014/main" id="{B55E602F-35C4-6C6F-DFEB-B27F38F2F672}"/>
                </a:ext>
              </a:extLst>
            </p:cNvPr>
            <p:cNvSpPr/>
            <p:nvPr/>
          </p:nvSpPr>
          <p:spPr>
            <a:xfrm rot="5400000">
              <a:off x="1007161" y="2070701"/>
              <a:ext cx="908995" cy="911853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id-ID" kern="0">
                <a:solidFill>
                  <a:prstClr val="white"/>
                </a:solidFill>
                <a:latin typeface="Pretendard Light" panose="02000403000000020004" pitchFamily="50" charset="-127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F00F411-70D3-6ADB-AB7A-164346E76CA5}"/>
                </a:ext>
              </a:extLst>
            </p:cNvPr>
            <p:cNvSpPr txBox="1"/>
            <p:nvPr/>
          </p:nvSpPr>
          <p:spPr>
            <a:xfrm>
              <a:off x="1044324" y="2227544"/>
              <a:ext cx="860065" cy="619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lnSpc>
                  <a:spcPct val="120000"/>
                </a:lnSpc>
              </a:pPr>
              <a:r>
                <a:rPr lang="ko-KR" altLang="en-US" sz="1050" spc="-15" dirty="0">
                  <a:ln>
                    <a:solidFill>
                      <a:srgbClr val="000000">
                        <a:alpha val="0"/>
                      </a:srgbClr>
                    </a:solidFill>
                  </a:ln>
                  <a:solidFill>
                    <a:srgbClr val="00B050"/>
                  </a:solidFill>
                  <a:latin typeface="Pretendard ExtraBold" panose="02000903000000020004" pitchFamily="2" charset="-127"/>
                  <a:ea typeface="Pretendard ExtraBold" panose="02000903000000020004" pitchFamily="2" charset="-127"/>
                  <a:cs typeface="Pretendard ExtraBold" panose="02000903000000020004" pitchFamily="2" charset="-127"/>
                </a:rPr>
                <a:t>여행 전</a:t>
              </a:r>
              <a:endParaRPr lang="en-US" altLang="ko-KR" sz="1050" spc="-15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00B050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endParaRPr>
            </a:p>
            <a:p>
              <a:pPr algn="ctr" latinLnBrk="0">
                <a:lnSpc>
                  <a:spcPct val="120000"/>
                </a:lnSpc>
              </a:pPr>
              <a:r>
                <a:rPr lang="ko-KR" altLang="en-US" sz="1050" spc="-15" dirty="0">
                  <a:ln>
                    <a:solidFill>
                      <a:srgbClr val="000000">
                        <a:alpha val="0"/>
                      </a:srgbClr>
                    </a:solidFill>
                  </a:ln>
                  <a:solidFill>
                    <a:srgbClr val="00B050"/>
                  </a:solidFill>
                  <a:latin typeface="Pretendard ExtraBold" panose="02000903000000020004" pitchFamily="2" charset="-127"/>
                  <a:ea typeface="Pretendard ExtraBold" panose="02000903000000020004" pitchFamily="2" charset="-127"/>
                  <a:cs typeface="Pretendard ExtraBold" panose="02000903000000020004" pitchFamily="2" charset="-127"/>
                </a:rPr>
                <a:t>사전교육</a:t>
              </a:r>
              <a:endParaRPr lang="en-US" altLang="ko-KR" sz="1050" spc="-15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00B050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endParaRP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E904E45C-A90E-4B32-0AE7-DD2C31B5835C}"/>
              </a:ext>
            </a:extLst>
          </p:cNvPr>
          <p:cNvGrpSpPr/>
          <p:nvPr/>
        </p:nvGrpSpPr>
        <p:grpSpPr>
          <a:xfrm>
            <a:off x="7031278" y="3080260"/>
            <a:ext cx="683890" cy="681747"/>
            <a:chOff x="7384435" y="2072130"/>
            <a:chExt cx="911853" cy="908995"/>
          </a:xfrm>
        </p:grpSpPr>
        <p:sp>
          <p:nvSpPr>
            <p:cNvPr id="37" name="Oval 167">
              <a:extLst>
                <a:ext uri="{FF2B5EF4-FFF2-40B4-BE49-F238E27FC236}">
                  <a16:creationId xmlns:a16="http://schemas.microsoft.com/office/drawing/2014/main" id="{C6CEDBB6-60CB-252A-51A0-5F9327E4A141}"/>
                </a:ext>
              </a:extLst>
            </p:cNvPr>
            <p:cNvSpPr/>
            <p:nvPr/>
          </p:nvSpPr>
          <p:spPr>
            <a:xfrm rot="5400000">
              <a:off x="7385864" y="2070701"/>
              <a:ext cx="908995" cy="911853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id-ID" kern="0">
                <a:solidFill>
                  <a:srgbClr val="00B050"/>
                </a:solidFill>
                <a:latin typeface="Pretendard Light" panose="02000403000000020004" pitchFamily="50" charset="-127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0039D7D-A446-FD5D-3BE5-8E216012B08F}"/>
                </a:ext>
              </a:extLst>
            </p:cNvPr>
            <p:cNvSpPr txBox="1"/>
            <p:nvPr/>
          </p:nvSpPr>
          <p:spPr>
            <a:xfrm>
              <a:off x="7391306" y="2227542"/>
              <a:ext cx="898109" cy="619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lnSpc>
                  <a:spcPct val="120000"/>
                </a:lnSpc>
              </a:pPr>
              <a:r>
                <a:rPr lang="ko-KR" altLang="en-US" sz="1050" spc="-15" dirty="0">
                  <a:ln>
                    <a:solidFill>
                      <a:srgbClr val="000000">
                        <a:alpha val="0"/>
                      </a:srgbClr>
                    </a:solidFill>
                  </a:ln>
                  <a:solidFill>
                    <a:srgbClr val="00B050"/>
                  </a:solidFill>
                  <a:latin typeface="Pretendard ExtraBold" panose="02000903000000020004" pitchFamily="2" charset="-127"/>
                  <a:ea typeface="Pretendard ExtraBold" panose="02000903000000020004" pitchFamily="2" charset="-127"/>
                  <a:cs typeface="Pretendard ExtraBold" panose="02000903000000020004" pitchFamily="2" charset="-127"/>
                </a:rPr>
                <a:t>여행 후</a:t>
              </a:r>
              <a:endParaRPr lang="en-US" altLang="ko-KR" sz="1050" spc="-15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00B050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endParaRPr>
            </a:p>
            <a:p>
              <a:pPr algn="ctr" latinLnBrk="0">
                <a:lnSpc>
                  <a:spcPct val="120000"/>
                </a:lnSpc>
              </a:pPr>
              <a:r>
                <a:rPr lang="ko-KR" altLang="en-US" sz="1050" spc="-15" dirty="0">
                  <a:ln>
                    <a:solidFill>
                      <a:srgbClr val="000000">
                        <a:alpha val="0"/>
                      </a:srgbClr>
                    </a:solidFill>
                  </a:ln>
                  <a:solidFill>
                    <a:srgbClr val="00B050"/>
                  </a:solidFill>
                  <a:latin typeface="Pretendard ExtraBold" panose="02000903000000020004" pitchFamily="2" charset="-127"/>
                  <a:ea typeface="Pretendard ExtraBold" panose="02000903000000020004" pitchFamily="2" charset="-127"/>
                  <a:cs typeface="Pretendard ExtraBold" panose="02000903000000020004" pitchFamily="2" charset="-127"/>
                </a:rPr>
                <a:t>후속 지원</a:t>
              </a:r>
              <a:endParaRPr lang="en-US" altLang="ko-KR" sz="1050" spc="-15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00B050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endParaRPr>
            </a:p>
          </p:txBody>
        </p:sp>
      </p:grpSp>
      <p:sp>
        <p:nvSpPr>
          <p:cNvPr id="34" name="Oval 167">
            <a:extLst>
              <a:ext uri="{FF2B5EF4-FFF2-40B4-BE49-F238E27FC236}">
                <a16:creationId xmlns:a16="http://schemas.microsoft.com/office/drawing/2014/main" id="{57F6C74B-4A18-76F3-2097-EF3B6396E035}"/>
              </a:ext>
            </a:extLst>
          </p:cNvPr>
          <p:cNvSpPr/>
          <p:nvPr/>
        </p:nvSpPr>
        <p:spPr>
          <a:xfrm rot="5400000">
            <a:off x="4184918" y="3058867"/>
            <a:ext cx="681747" cy="68389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0"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6C0CCF8-7027-571A-5851-8BF14ADABAE0}"/>
              </a:ext>
            </a:extLst>
          </p:cNvPr>
          <p:cNvSpPr txBox="1"/>
          <p:nvPr/>
        </p:nvSpPr>
        <p:spPr>
          <a:xfrm>
            <a:off x="4203266" y="3180845"/>
            <a:ext cx="645049" cy="4643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latinLnBrk="0">
              <a:lnSpc>
                <a:spcPct val="120000"/>
              </a:lnSpc>
            </a:pPr>
            <a:r>
              <a:rPr lang="ko-KR" altLang="en-US" sz="1050" spc="-15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여행 중</a:t>
            </a:r>
            <a:endParaRPr lang="en-US" altLang="ko-KR" sz="1050" spc="-15" dirty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  <a:p>
            <a:pPr algn="ctr" latinLnBrk="0">
              <a:lnSpc>
                <a:spcPct val="120000"/>
              </a:lnSpc>
            </a:pPr>
            <a:r>
              <a:rPr lang="ko-KR" altLang="en-US" sz="1050" spc="-15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프로젝트</a:t>
            </a:r>
            <a:endParaRPr lang="en-US" altLang="ko-KR" sz="1050" spc="-15" dirty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0044219-0246-A472-845B-131E06FB1BC0}"/>
              </a:ext>
            </a:extLst>
          </p:cNvPr>
          <p:cNvSpPr txBox="1"/>
          <p:nvPr/>
        </p:nvSpPr>
        <p:spPr>
          <a:xfrm>
            <a:off x="3522276" y="3882979"/>
            <a:ext cx="21656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문화교류활동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지역문제 해결 등</a:t>
            </a:r>
            <a:endParaRPr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4F534EA-5795-0942-14E5-9A219EEBC02C}"/>
              </a:ext>
            </a:extLst>
          </p:cNvPr>
          <p:cNvSpPr/>
          <p:nvPr/>
        </p:nvSpPr>
        <p:spPr>
          <a:xfrm>
            <a:off x="660709" y="4301271"/>
            <a:ext cx="21421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* 사전 오리엔테이션은 중요한 여행정보를 나누는 자리입니다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. </a:t>
            </a:r>
            <a:r>
              <a:rPr lang="ko-KR" altLang="en-US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꼭 참석해주세요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!</a:t>
            </a:r>
          </a:p>
        </p:txBody>
      </p: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C8D6F492-2345-9A15-8D3E-6422D7B0560E}"/>
              </a:ext>
            </a:extLst>
          </p:cNvPr>
          <p:cNvCxnSpPr/>
          <p:nvPr/>
        </p:nvCxnSpPr>
        <p:spPr>
          <a:xfrm>
            <a:off x="3173663" y="3918922"/>
            <a:ext cx="0" cy="2598065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B5DE97EE-4099-11B8-CF33-B6C8503DE461}"/>
              </a:ext>
            </a:extLst>
          </p:cNvPr>
          <p:cNvCxnSpPr/>
          <p:nvPr/>
        </p:nvCxnSpPr>
        <p:spPr>
          <a:xfrm>
            <a:off x="5979240" y="3918922"/>
            <a:ext cx="0" cy="2598065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5747EF0A-C910-536A-BA7B-76F8B464993D}"/>
              </a:ext>
            </a:extLst>
          </p:cNvPr>
          <p:cNvPicPr>
            <a:picLocks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77" y="1279486"/>
            <a:ext cx="2410965" cy="165046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2F6F70C-5244-70EE-7906-C357283EC3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7770" y="1288496"/>
            <a:ext cx="2450306" cy="166821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2F511F2-7E9F-B5B5-5CF2-3C4A7C3D9D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72" y="1288496"/>
            <a:ext cx="2931168" cy="1641454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318F302F-3995-1821-2E76-F37752028E71}"/>
              </a:ext>
            </a:extLst>
          </p:cNvPr>
          <p:cNvSpPr/>
          <p:nvPr/>
        </p:nvSpPr>
        <p:spPr>
          <a:xfrm>
            <a:off x="3411363" y="4301271"/>
            <a:ext cx="2268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* 전 일정 해외유학</a:t>
            </a:r>
            <a:r>
              <a:rPr lang="en-US" altLang="ko-KR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/</a:t>
            </a:r>
            <a:r>
              <a:rPr lang="ko-KR" altLang="en-US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체제 경험 풍부한 </a:t>
            </a:r>
            <a:endParaRPr lang="en-US" altLang="ko-KR" sz="900" dirty="0">
              <a:solidFill>
                <a:prstClr val="white">
                  <a:lumMod val="50000"/>
                </a:prstClr>
              </a:solidFill>
              <a:latin typeface="Pretendard"/>
              <a:ea typeface="Pretendard"/>
            </a:endParaRPr>
          </a:p>
          <a:p>
            <a:pPr lvl="0" algn="ctr">
              <a:defRPr/>
            </a:pPr>
            <a:r>
              <a:rPr lang="ko-KR" altLang="en-US" sz="900" dirty="0">
                <a:solidFill>
                  <a:prstClr val="white">
                    <a:lumMod val="50000"/>
                  </a:prstClr>
                </a:solidFill>
                <a:latin typeface="Pretendard"/>
                <a:ea typeface="Pretendard"/>
              </a:rPr>
              <a:t>전문 인솔 선생님의 올 케어 </a:t>
            </a:r>
            <a:endParaRPr lang="en-US" altLang="ko-KR" sz="900" dirty="0">
              <a:solidFill>
                <a:prstClr val="white">
                  <a:lumMod val="50000"/>
                </a:prstClr>
              </a:solidFill>
              <a:latin typeface="Pretendard"/>
              <a:ea typeface="Pretendard"/>
            </a:endParaRPr>
          </a:p>
        </p:txBody>
      </p:sp>
    </p:spTree>
    <p:extLst>
      <p:ext uri="{BB962C8B-B14F-4D97-AF65-F5344CB8AC3E}">
        <p14:creationId xmlns:p14="http://schemas.microsoft.com/office/powerpoint/2010/main" val="29316213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D4683F-96A0-4D51-BFD7-9A9F7D580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0700" y="6356353"/>
            <a:ext cx="2057400" cy="365125"/>
          </a:xfrm>
        </p:spPr>
        <p:txBody>
          <a:bodyPr/>
          <a:lstStyle/>
          <a:p>
            <a:fld id="{590652AD-5F16-4DDF-B4D0-2A831FB9E52F}" type="slidenum">
              <a:rPr lang="ko-KR" altLang="en-US" smtClean="0"/>
              <a:t>11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1657E6-EA1D-40D1-BE72-0079368A6223}"/>
              </a:ext>
            </a:extLst>
          </p:cNvPr>
          <p:cNvSpPr txBox="1"/>
          <p:nvPr/>
        </p:nvSpPr>
        <p:spPr>
          <a:xfrm>
            <a:off x="896079" y="1725155"/>
            <a:ext cx="5968808" cy="536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1.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안심 여행학교 오리엔테이션</a:t>
            </a: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B0600000101010101" charset="-127"/>
              <a:ea typeface="Pretendard ExtraBold" panose="020B0600000101010101" charset="-127"/>
              <a:cs typeface="Pretendard ExtraBold" panose="020B0600000101010101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Pretendard ExtraBold" panose="02000903000000020004" pitchFamily="50" charset="-127"/>
              </a:rPr>
              <a:t> 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-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꼼꼼한 여행일정안내 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+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여행 중 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자기주도학습을 위한 전문가 워크숍</a:t>
            </a:r>
            <a:r>
              <a:rPr lang="ko-KR" altLang="en-US" sz="1100" dirty="0">
                <a:solidFill>
                  <a:schemeClr val="accent2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진행 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C12830-91CC-4225-914C-18FAE1632915}"/>
              </a:ext>
            </a:extLst>
          </p:cNvPr>
          <p:cNvSpPr txBox="1"/>
          <p:nvPr/>
        </p:nvSpPr>
        <p:spPr>
          <a:xfrm>
            <a:off x="896080" y="3153529"/>
            <a:ext cx="4892261" cy="537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2.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여행학교 교육이수 증명서 발급</a:t>
            </a: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B0600000101010101" charset="-127"/>
              <a:ea typeface="Pretendard ExtraBold" panose="020B0600000101010101" charset="-127"/>
              <a:cs typeface="Pretendard ExtraBold" panose="020B0600000101010101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-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국립 부경대학교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&amp;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㈜공감만세 공동연구소의 </a:t>
            </a:r>
            <a:r>
              <a:rPr lang="en-US" altLang="ko-KR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‘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여행학교 </a:t>
            </a:r>
            <a:r>
              <a:rPr lang="ko-KR" altLang="en-US" sz="1100" dirty="0" err="1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교육이수증명서</a:t>
            </a:r>
            <a:r>
              <a:rPr lang="en-US" altLang="ko-KR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’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발급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B4A001-B1A4-42C2-AC63-170FAB63C59E}"/>
              </a:ext>
            </a:extLst>
          </p:cNvPr>
          <p:cNvSpPr txBox="1"/>
          <p:nvPr/>
        </p:nvSpPr>
        <p:spPr>
          <a:xfrm>
            <a:off x="896080" y="3846123"/>
            <a:ext cx="5418572" cy="94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3.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진로탐색 후속지원</a:t>
            </a: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B0600000101010101" charset="-127"/>
              <a:ea typeface="Pretendard ExtraBold" panose="020B0600000101010101" charset="-127"/>
              <a:cs typeface="Pretendard ExtraBold" panose="020B0600000101010101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-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공정여행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국제개발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글로벌리더 등 테마 관련 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진로탐색 특강 참여기회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제공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-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사회적기업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국제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NGO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등 </a:t>
            </a:r>
            <a:r>
              <a:rPr lang="en-US" altLang="ko-KR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1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주일 인턴십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프로그램 연계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-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인솔자 포함 글로벌 무대에서 활동하는 전문가 집단 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멘토링 연 </a:t>
            </a:r>
            <a:r>
              <a:rPr lang="en-US" altLang="ko-KR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2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회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제공  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DEFD05-FE55-4754-AFF6-E2DA186B1A21}"/>
              </a:ext>
            </a:extLst>
          </p:cNvPr>
          <p:cNvSpPr txBox="1"/>
          <p:nvPr/>
        </p:nvSpPr>
        <p:spPr>
          <a:xfrm>
            <a:off x="896079" y="4975633"/>
            <a:ext cx="3779387" cy="536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4.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여행학교 공식후기 작성 지원</a:t>
            </a: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B0600000101010101" charset="-127"/>
              <a:ea typeface="Pretendard ExtraBold" panose="020B0600000101010101" charset="-127"/>
              <a:cs typeface="Pretendard ExtraBold" panose="020B0600000101010101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Pretendard ExtraBold" panose="02000903000000020004" pitchFamily="50" charset="-127"/>
              </a:rPr>
              <a:t> 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- </a:t>
            </a:r>
            <a:r>
              <a:rPr lang="ko-KR" altLang="en-US" sz="1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수기집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국립도서관 장서 등록</a:t>
            </a:r>
            <a:r>
              <a:rPr lang="en-US" altLang="ko-KR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, 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언론 기고문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작성 지원 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1EF0F8-3650-4498-9670-8A639B2F1D99}"/>
              </a:ext>
            </a:extLst>
          </p:cNvPr>
          <p:cNvSpPr txBox="1"/>
          <p:nvPr/>
        </p:nvSpPr>
        <p:spPr>
          <a:xfrm>
            <a:off x="896079" y="5682204"/>
            <a:ext cx="3779387" cy="537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5.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국제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NGO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B0600000101010101" charset="-127"/>
                <a:ea typeface="Pretendard ExtraBold" panose="020B0600000101010101" charset="-127"/>
                <a:cs typeface="Pretendard ExtraBold" panose="020B0600000101010101" charset="-127"/>
              </a:rPr>
              <a:t>봉사활동 증명서 발급</a:t>
            </a: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B0600000101010101" charset="-127"/>
              <a:ea typeface="Pretendard ExtraBold" panose="020B0600000101010101" charset="-127"/>
              <a:cs typeface="Pretendard ExtraBold" panose="020B0600000101010101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- </a:t>
            </a:r>
            <a:r>
              <a:rPr lang="ko-KR" altLang="en-US" sz="1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피스윈즈재팬</a:t>
            </a:r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봉사활동 참여 증명 </a:t>
            </a:r>
            <a:r>
              <a:rPr lang="ko-KR" altLang="en-US" sz="1100" dirty="0">
                <a:solidFill>
                  <a:srgbClr val="00B050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영문 봉사 증명서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발급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EC763A-5643-2A9F-A60E-37AC58915A70}"/>
              </a:ext>
            </a:extLst>
          </p:cNvPr>
          <p:cNvSpPr txBox="1"/>
          <p:nvPr/>
        </p:nvSpPr>
        <p:spPr>
          <a:xfrm>
            <a:off x="896080" y="1214180"/>
            <a:ext cx="889177" cy="33855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1600" b="1" dirty="0">
                <a:solidFill>
                  <a:schemeClr val="bg1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여행 전</a:t>
            </a:r>
            <a:endParaRPr lang="en-US" altLang="ko-KR" sz="1600" b="1" dirty="0">
              <a:solidFill>
                <a:schemeClr val="bg1"/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C4188C-CD25-0C92-6DC2-8A6C9A4D85F1}"/>
              </a:ext>
            </a:extLst>
          </p:cNvPr>
          <p:cNvSpPr txBox="1"/>
          <p:nvPr/>
        </p:nvSpPr>
        <p:spPr>
          <a:xfrm>
            <a:off x="896080" y="2642727"/>
            <a:ext cx="889177" cy="33855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1600" b="1" dirty="0">
                <a:solidFill>
                  <a:schemeClr val="bg1"/>
                </a:solidFill>
                <a:latin typeface="Pretendard" panose="020B0600000101010101" charset="-127"/>
                <a:ea typeface="Pretendard" panose="020B0600000101010101" charset="-127"/>
                <a:cs typeface="Pretendard" panose="020B0600000101010101" charset="-127"/>
              </a:rPr>
              <a:t> 여행 후</a:t>
            </a:r>
            <a:endParaRPr lang="en-US" altLang="ko-KR" sz="1600" b="1" dirty="0">
              <a:solidFill>
                <a:schemeClr val="bg1"/>
              </a:solidFill>
              <a:latin typeface="Pretendard" panose="020B0600000101010101" charset="-127"/>
              <a:ea typeface="Pretendard" panose="020B0600000101010101" charset="-127"/>
              <a:cs typeface="Pretendard" panose="020B0600000101010101" charset="-127"/>
            </a:endParaRPr>
          </a:p>
        </p:txBody>
      </p:sp>
      <p:sp>
        <p:nvSpPr>
          <p:cNvPr id="12" name="순서도: 대체 처리 11">
            <a:extLst>
              <a:ext uri="{FF2B5EF4-FFF2-40B4-BE49-F238E27FC236}">
                <a16:creationId xmlns:a16="http://schemas.microsoft.com/office/drawing/2014/main" id="{CDC5A0C5-A902-39EB-6B3A-02C998B87F73}"/>
              </a:ext>
            </a:extLst>
          </p:cNvPr>
          <p:cNvSpPr/>
          <p:nvPr/>
        </p:nvSpPr>
        <p:spPr>
          <a:xfrm>
            <a:off x="3183192" y="1732804"/>
            <a:ext cx="1108444" cy="199093"/>
          </a:xfrm>
          <a:prstGeom prst="flowChartAlternateProcess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Creativity: </a:t>
            </a:r>
            <a:r>
              <a:rPr lang="ko-KR" altLang="en-US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창의력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sp>
        <p:nvSpPr>
          <p:cNvPr id="13" name="순서도: 대체 처리 12">
            <a:extLst>
              <a:ext uri="{FF2B5EF4-FFF2-40B4-BE49-F238E27FC236}">
                <a16:creationId xmlns:a16="http://schemas.microsoft.com/office/drawing/2014/main" id="{EE8264A6-03B1-DEEE-A888-9D6E4D1DAEFA}"/>
              </a:ext>
            </a:extLst>
          </p:cNvPr>
          <p:cNvSpPr/>
          <p:nvPr/>
        </p:nvSpPr>
        <p:spPr>
          <a:xfrm>
            <a:off x="3387208" y="3209422"/>
            <a:ext cx="1212112" cy="199093"/>
          </a:xfrm>
          <a:prstGeom prst="flowChartAlternateProcess">
            <a:avLst/>
          </a:prstGeom>
          <a:solidFill>
            <a:srgbClr val="0DD4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Certification:</a:t>
            </a:r>
            <a:r>
              <a:rPr lang="en-US" altLang="ko-KR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증명서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sp>
        <p:nvSpPr>
          <p:cNvPr id="14" name="순서도: 대체 처리 13">
            <a:extLst>
              <a:ext uri="{FF2B5EF4-FFF2-40B4-BE49-F238E27FC236}">
                <a16:creationId xmlns:a16="http://schemas.microsoft.com/office/drawing/2014/main" id="{87707DFD-D8CD-4593-54FB-FFACBB749326}"/>
              </a:ext>
            </a:extLst>
          </p:cNvPr>
          <p:cNvSpPr/>
          <p:nvPr/>
        </p:nvSpPr>
        <p:spPr>
          <a:xfrm>
            <a:off x="4192625" y="3908331"/>
            <a:ext cx="1618807" cy="199093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Critical thinking: </a:t>
            </a:r>
            <a:r>
              <a:rPr lang="ko-KR" altLang="en-US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비판적 </a:t>
            </a:r>
            <a:r>
              <a:rPr lang="ko-KR" altLang="en-US" sz="900" b="1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사고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sp>
        <p:nvSpPr>
          <p:cNvPr id="15" name="순서도: 대체 처리 14">
            <a:extLst>
              <a:ext uri="{FF2B5EF4-FFF2-40B4-BE49-F238E27FC236}">
                <a16:creationId xmlns:a16="http://schemas.microsoft.com/office/drawing/2014/main" id="{D16DB4E8-834A-20B1-4788-9A0DEB1F1A19}"/>
              </a:ext>
            </a:extLst>
          </p:cNvPr>
          <p:cNvSpPr/>
          <p:nvPr/>
        </p:nvSpPr>
        <p:spPr>
          <a:xfrm>
            <a:off x="2614322" y="3908331"/>
            <a:ext cx="1455776" cy="199093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Communication: </a:t>
            </a:r>
            <a:r>
              <a:rPr lang="ko-KR" altLang="en-US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의사소통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sp>
        <p:nvSpPr>
          <p:cNvPr id="16" name="순서도: 대체 처리 15">
            <a:extLst>
              <a:ext uri="{FF2B5EF4-FFF2-40B4-BE49-F238E27FC236}">
                <a16:creationId xmlns:a16="http://schemas.microsoft.com/office/drawing/2014/main" id="{2D7D0C56-24F7-D44E-3287-AAB55DCB76E0}"/>
              </a:ext>
            </a:extLst>
          </p:cNvPr>
          <p:cNvSpPr/>
          <p:nvPr/>
        </p:nvSpPr>
        <p:spPr>
          <a:xfrm>
            <a:off x="4416459" y="1732803"/>
            <a:ext cx="1205441" cy="199093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Collaboration:</a:t>
            </a:r>
            <a:r>
              <a:rPr lang="en-US" altLang="ko-KR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협업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sp>
        <p:nvSpPr>
          <p:cNvPr id="19" name="순서도: 대체 처리 18">
            <a:extLst>
              <a:ext uri="{FF2B5EF4-FFF2-40B4-BE49-F238E27FC236}">
                <a16:creationId xmlns:a16="http://schemas.microsoft.com/office/drawing/2014/main" id="{1C540C4E-DB8D-9F14-8659-07EF84A9287E}"/>
              </a:ext>
            </a:extLst>
          </p:cNvPr>
          <p:cNvSpPr/>
          <p:nvPr/>
        </p:nvSpPr>
        <p:spPr>
          <a:xfrm>
            <a:off x="3249990" y="5061894"/>
            <a:ext cx="1108444" cy="199093"/>
          </a:xfrm>
          <a:prstGeom prst="flowChartAlternateProcess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Creativity: </a:t>
            </a:r>
            <a:r>
              <a:rPr lang="ko-KR" altLang="en-US" sz="900" b="1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창의력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sp>
        <p:nvSpPr>
          <p:cNvPr id="22" name="순서도: 대체 처리 21">
            <a:extLst>
              <a:ext uri="{FF2B5EF4-FFF2-40B4-BE49-F238E27FC236}">
                <a16:creationId xmlns:a16="http://schemas.microsoft.com/office/drawing/2014/main" id="{E4F77E91-C336-715D-33D1-4A2A0480BADD}"/>
              </a:ext>
            </a:extLst>
          </p:cNvPr>
          <p:cNvSpPr/>
          <p:nvPr/>
        </p:nvSpPr>
        <p:spPr>
          <a:xfrm>
            <a:off x="3462713" y="5735310"/>
            <a:ext cx="1175242" cy="190437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Collaboration:</a:t>
            </a:r>
            <a:r>
              <a:rPr lang="en-US" altLang="ko-KR" sz="900" b="1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협업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sp>
        <p:nvSpPr>
          <p:cNvPr id="17" name="순서도: 대체 처리 16">
            <a:extLst>
              <a:ext uri="{FF2B5EF4-FFF2-40B4-BE49-F238E27FC236}">
                <a16:creationId xmlns:a16="http://schemas.microsoft.com/office/drawing/2014/main" id="{D9C226AA-6E2D-E502-B22C-18728A4E09C7}"/>
              </a:ext>
            </a:extLst>
          </p:cNvPr>
          <p:cNvSpPr/>
          <p:nvPr/>
        </p:nvSpPr>
        <p:spPr>
          <a:xfrm>
            <a:off x="4764783" y="5726654"/>
            <a:ext cx="1212112" cy="199093"/>
          </a:xfrm>
          <a:prstGeom prst="flowChartAlternateProcess">
            <a:avLst/>
          </a:prstGeom>
          <a:solidFill>
            <a:srgbClr val="0DD4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Certification:</a:t>
            </a:r>
            <a:r>
              <a:rPr lang="en-US" altLang="ko-KR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en-US" sz="900" b="1">
                <a:solidFill>
                  <a:schemeClr val="tx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증명서</a:t>
            </a:r>
            <a:endParaRPr lang="ko-KR" altLang="en-US" sz="900" dirty="0">
              <a:solidFill>
                <a:sysClr val="windowText" lastClr="000000"/>
              </a:solidFill>
            </a:endParaRPr>
          </a:p>
        </p:txBody>
      </p:sp>
      <p:pic>
        <p:nvPicPr>
          <p:cNvPr id="67" name="그래픽 66">
            <a:extLst>
              <a:ext uri="{FF2B5EF4-FFF2-40B4-BE49-F238E27FC236}">
                <a16:creationId xmlns:a16="http://schemas.microsoft.com/office/drawing/2014/main" id="{E3166C97-EC63-43F1-A6DF-A023F405E9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09390" y="136522"/>
            <a:ext cx="2813984" cy="375068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E496BEE-98E8-4BC7-A3EA-1D3AB0B424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209" y="2722554"/>
            <a:ext cx="2618445" cy="187161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8F62770-838E-46D2-93BE-AD83CAB23A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7873" y="4591099"/>
            <a:ext cx="2586781" cy="174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6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5D4683F-96A0-4D51-BFD7-9A9F7D580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652AD-5F16-4DDF-B4D0-2A831FB9E52F}" type="slidenum">
              <a:rPr lang="ko-KR" altLang="en-US" smtClean="0"/>
              <a:t>12</a:t>
            </a:fld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C1E69EC-49EE-43A1-8956-362D9D3BA345}"/>
              </a:ext>
            </a:extLst>
          </p:cNvPr>
          <p:cNvSpPr/>
          <p:nvPr/>
        </p:nvSpPr>
        <p:spPr>
          <a:xfrm>
            <a:off x="423717" y="1083195"/>
            <a:ext cx="53617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Q.</a:t>
            </a:r>
            <a:r>
              <a:rPr lang="ko-KR" altLang="en-US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우리 아이에게 여﻿행학교가 잘 맞을까요</a:t>
            </a:r>
            <a:r>
              <a:rPr lang="en-US" altLang="ko-KR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?</a:t>
            </a:r>
            <a:endParaRPr lang="ko-KR" altLang="en-US" dirty="0">
              <a:solidFill>
                <a:srgbClr val="00B050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br>
              <a:rPr lang="ko-KR" altLang="en-US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</a:br>
            <a:endParaRPr lang="ko-KR" altLang="en-US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D01320B-8C54-43ED-81D5-AD8C44942D32}"/>
              </a:ext>
            </a:extLst>
          </p:cNvPr>
          <p:cNvSpPr/>
          <p:nvPr/>
        </p:nvSpPr>
        <p:spPr>
          <a:xfrm>
            <a:off x="423717" y="1544860"/>
            <a:ext cx="4347902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처음에는 낯선 게 당연하지만 아이들은 워낙 적응력과 피드백이 빠르기 때문에 금새 익숙해지고 즐기게 됩니다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endParaRPr lang="ko-KR" altLang="en-US" sz="500" dirty="0">
              <a:solidFill>
                <a:srgbClr val="00000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여행의 가장 큰 매력은 평소에 보지 못했던 것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 </a:t>
            </a: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접하지 못했던 환경 속에서 하지 못 했던 생각을 하게 한다는 것입니다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endParaRPr lang="ko-KR" altLang="en-US" sz="500" dirty="0">
              <a:solidFill>
                <a:srgbClr val="00000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여행지에서 신나게 뛰어 놀다 가도 현지 주민들이 살아가는 마을과 여행을 통해 평소에는 하지 못 했던 생각들을 하게 해 줍니다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endParaRPr lang="ko-KR" altLang="en-US" sz="500" dirty="0">
              <a:solidFill>
                <a:srgbClr val="00000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공감만세의 청소년 여행학교 프로그램은 여행 전 사전교육 활동과 후속캠프를 통해 </a:t>
            </a:r>
            <a:r>
              <a:rPr lang="en-US" altLang="ko-KR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'</a:t>
            </a: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여행을 통한 변화</a:t>
            </a:r>
            <a:r>
              <a:rPr lang="en-US" altLang="ko-KR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'</a:t>
            </a: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의 폭이 크도록 기획되어 있습니다</a:t>
            </a:r>
            <a:r>
              <a:rPr lang="en-US" altLang="ko-KR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  <a:endParaRPr lang="ko-KR" altLang="en-US" sz="1200" b="1" i="0" dirty="0">
              <a:solidFill>
                <a:srgbClr val="00B050"/>
              </a:solidFill>
              <a:effectLst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208AEC0-46D6-4EE1-BDC1-5E0870F84490}"/>
              </a:ext>
            </a:extLst>
          </p:cNvPr>
          <p:cNvSpPr/>
          <p:nvPr/>
        </p:nvSpPr>
        <p:spPr>
          <a:xfrm>
            <a:off x="4117973" y="3618026"/>
            <a:ext cx="4811065" cy="397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Q.</a:t>
            </a:r>
            <a:r>
              <a:rPr lang="ko-KR" altLang="en-US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안전이 제일 걱정됩니다</a:t>
            </a:r>
            <a:r>
              <a:rPr lang="en-US" altLang="ko-KR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 </a:t>
            </a:r>
            <a:r>
              <a:rPr lang="ko-KR" altLang="en-US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여행지는 안전한가요</a:t>
            </a:r>
            <a:r>
              <a:rPr lang="en-US" altLang="ko-KR" b="1" dirty="0">
                <a:solidFill>
                  <a:srgbClr val="00B05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?</a:t>
            </a:r>
            <a:endParaRPr lang="ko-KR" altLang="en-US" dirty="0">
              <a:solidFill>
                <a:srgbClr val="00B050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84B2D3EB-13CE-40D4-9053-F3AF3D896263}"/>
              </a:ext>
            </a:extLst>
          </p:cNvPr>
          <p:cNvSpPr/>
          <p:nvPr/>
        </p:nvSpPr>
        <p:spPr>
          <a:xfrm>
            <a:off x="4164012" y="4086934"/>
            <a:ext cx="4764088" cy="2345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아이들과 진행하는 프로그램에서 가장 중요한 건 역시나 안전입니다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endParaRPr lang="en-US" altLang="ko-KR" sz="500" dirty="0">
              <a:solidFill>
                <a:srgbClr val="00000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외국에서 간혹 한국인을 대상으로 발생하는 사건 사고는 대부분 이민자를 대상으로 한 원한관계의 범죄로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청소년을 대상으로 발생하는 사고는 아닙니다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endParaRPr lang="en-US" altLang="ko-KR" sz="500" dirty="0">
              <a:solidFill>
                <a:srgbClr val="00000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공감만세는 여행학교를 진행하고 있는 지역에서 도서관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공부방 등의 시설을 운영하며 지역사회와 유대관계를 쌓고 있습니다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 </a:t>
            </a: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여행 중 이용하는 숙소도 </a:t>
            </a: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국제 기구와 지방 정부에서 인증한 안전한 숙박 및 </a:t>
            </a:r>
            <a:r>
              <a:rPr lang="ko-KR" altLang="en-US" sz="1200" b="1" dirty="0" err="1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홈스테이</a:t>
            </a: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프로그램 입니다</a:t>
            </a:r>
            <a:r>
              <a:rPr lang="en-US" altLang="ko-KR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endParaRPr lang="en-US" altLang="ko-KR" sz="500" dirty="0">
              <a:solidFill>
                <a:srgbClr val="00000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이외에도 발생할 수 있는 안전사고에 대비하고자 </a:t>
            </a: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모든 공정여행 인솔자는</a:t>
            </a:r>
          </a:p>
          <a:p>
            <a:pPr>
              <a:lnSpc>
                <a:spcPct val="120000"/>
              </a:lnSpc>
            </a:pPr>
            <a:r>
              <a:rPr lang="ko-KR" altLang="en-US" sz="1200" b="1" dirty="0">
                <a:solidFill>
                  <a:srgbClr val="00B05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대한적십자사의 응급구조자격</a:t>
            </a: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 있으며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모든 여행 참가자를 대상으로 최고 수준의 여행자 보험에 가입하고 있습니다</a:t>
            </a:r>
            <a:r>
              <a:rPr lang="en-US" altLang="ko-KR" sz="1200" dirty="0">
                <a:solidFill>
                  <a:srgbClr val="00000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  <a:endParaRPr lang="ko-KR" altLang="en-US" sz="1200" b="0" i="0" dirty="0">
              <a:solidFill>
                <a:srgbClr val="000000"/>
              </a:solidFill>
              <a:effectLst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2543C28F-596B-455F-8B61-2820F4774F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7889" y="3664152"/>
            <a:ext cx="4347902" cy="287476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DE881CEB-EFD1-4457-A5EC-EE807E3D353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89" b="10526"/>
          <a:stretch/>
        </p:blipFill>
        <p:spPr>
          <a:xfrm>
            <a:off x="4876367" y="1162050"/>
            <a:ext cx="3758190" cy="2274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374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510</TotalTime>
  <Words>1374</Words>
  <Application>Microsoft Office PowerPoint</Application>
  <PresentationFormat>화면 슬라이드 쇼(4:3)</PresentationFormat>
  <Paragraphs>183</Paragraphs>
  <Slides>12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4" baseType="lpstr">
      <vt:lpstr>Pretendard</vt:lpstr>
      <vt:lpstr>Pretendard Black</vt:lpstr>
      <vt:lpstr>Pretendard ExtraBold</vt:lpstr>
      <vt:lpstr>Pretendard ExtraLight</vt:lpstr>
      <vt:lpstr>Pretendard Light</vt:lpstr>
      <vt:lpstr>Pretendard Medium</vt:lpstr>
      <vt:lpstr>Pretendard SemiBold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공감만세</dc:creator>
  <cp:lastModifiedBy>공감만세</cp:lastModifiedBy>
  <cp:revision>58</cp:revision>
  <dcterms:created xsi:type="dcterms:W3CDTF">2023-11-17T15:07:14Z</dcterms:created>
  <dcterms:modified xsi:type="dcterms:W3CDTF">2023-12-19T04:59:06Z</dcterms:modified>
</cp:coreProperties>
</file>